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4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7E9"/>
    <a:srgbClr val="C4D9EA"/>
    <a:srgbClr val="C9DCEB"/>
    <a:srgbClr val="FFFFFF"/>
    <a:srgbClr val="98B7CC"/>
    <a:srgbClr val="2AA2DD"/>
    <a:srgbClr val="DB7D59"/>
    <a:srgbClr val="F0DAA8"/>
    <a:srgbClr val="DA7E59"/>
    <a:srgbClr val="78B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5454-3EF5-4F57-BC9B-EE0F59E4A35C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FB97F-A9DF-4E50-87BF-C7DF3FE78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2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B97F-A9DF-4E50-87BF-C7DF3FE783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8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B97F-A9DF-4E50-87BF-C7DF3FE783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B97F-A9DF-4E50-87BF-C7DF3FE783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3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B97F-A9DF-4E50-87BF-C7DF3FE783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E93AEE-A95D-4D91-BA87-C326A26E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630AD8-FEC6-402D-BD74-B47D5398F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772D2C-2722-498C-8CE2-52FE0292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2FB9FD-570D-4B67-A65B-8B40DDFD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383EA9-8C9D-4288-9659-11F9CA44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37F14B-0018-4365-AB67-A861C54B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A91E99-DB64-4DD2-B5F1-426F16E0E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236BC2-07BA-422A-BE13-6773C3A6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66E73A-CC54-4714-B354-BE9276A0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F60A67-E148-4445-8E75-37ACCBFA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8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65751B-324D-44BD-B5E8-E1079680E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F3D023-4C95-4108-AA38-3A6686C54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220216-BE59-4450-8C65-56660306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426451-1A5F-417F-A69A-A9330A1A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7051CD-0F5F-4172-9AE4-EB6823B5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8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9BBE7-7B44-4BD2-A1C4-D2F16DA4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6A0CB5-0036-424B-BAD4-7BA3502E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92C8B4-3708-46BB-96F8-DC2F1CD9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C012DD-6008-4D43-863E-FB247E8B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6E6551-DBF8-490E-B045-05F461F9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8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BE25E-75DD-4717-A208-B896C323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CB2679-EC64-46A5-9273-741311A8F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0604-D9FC-4C8C-BB93-64AF8EEC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3C075A-E1DE-4F65-AD7C-FC4B286F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DF9518-3CBB-4867-BD2E-52B63D87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3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C73F1-430B-4D7C-A11B-11EF932B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CA7E84-D74F-4982-A8F1-EB446CCDF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F631D6-62FF-4041-8DE2-18CB7506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F79B28-2D93-4E19-BAFB-5A9621A3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F90DFE-945A-4D39-9D27-687C9823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AC240B-C258-4C68-98F8-27FA7915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31C04-62C8-43A3-83FA-357E726D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44D42A-9956-4FD0-B143-3FA9E9EA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47D240-54C6-458C-A04F-1BCF51EE4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0881B6-57F3-497E-AB9A-E245E84C5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5E154D7-F2E8-45F5-84F5-EF372F664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F9679DE-632E-4A5B-AE7D-1EED7C18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901D89-C020-4A59-95BA-E8BFFB0D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9921E1-DBA8-464E-9B38-23749111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3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23FC34-88FE-49DF-8E19-70BC8244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A7B57B4-536F-46C5-8552-F0290E3C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971933-0EB2-4156-BBC6-CA5A93DE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05ECC0-95E5-46BE-8388-889C63EC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6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365F36-9420-431E-AF2D-0D1980C4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0EC30F-A99C-4707-8394-E54262D9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6AAE44-14D7-492F-8967-770EA028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0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F0B37-4C82-460D-BB06-B6F5CC8C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54EC3D-CDF0-4006-A539-604EEFBB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07A825-B488-4D4C-BF76-8B1579F5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A008A0-4A2C-4186-88B6-28A6EA4A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782E9A-FA9D-44B0-B1A2-DD4FFBE7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454A2F-FCE2-4C55-A22A-173C5C6E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AFB8D-7B19-4EEF-BC4A-9C4B5525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8631F1C-9AAD-4DFE-9A01-520A70D19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3B368C-1B06-4370-B012-DA0319D8F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983788-FDDF-4C14-A735-1058E34A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A08849-979B-46CC-9C0C-0641B494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67D5E6-79E4-4DB8-BCA0-FCF93830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3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A208D-115C-4A44-BC96-172AFDF2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2E9D27-A711-46BF-9D03-B007DE9D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10C226-51EC-4886-8BE1-611C357BE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96A1-A177-4F2C-9451-A1337B8C4CD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284B25-92D4-4939-98D8-51C4CEBCA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2C9193-E368-4614-8EC5-31640A475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0F76-23F5-43B0-A21A-844F57EF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2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75" y="4068000"/>
            <a:ext cx="5580000" cy="1944000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F5F79-9ADA-46D9-A15F-F5AFDD961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077" y="122542"/>
            <a:ext cx="9552339" cy="64388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+mn-lt"/>
              </a:rPr>
              <a:t>Создание и характеристика унифицированной модельной системы </a:t>
            </a:r>
            <a:r>
              <a:rPr lang="ru-RU" sz="2000" b="1" i="1" dirty="0" err="1">
                <a:latin typeface="+mn-lt"/>
              </a:rPr>
              <a:t>in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i="1" dirty="0" err="1">
                <a:latin typeface="+mn-lt"/>
              </a:rPr>
              <a:t>vitro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для сравнительного анализа вариантов гена </a:t>
            </a:r>
            <a:r>
              <a:rPr lang="ru-RU" sz="2000" b="1" i="1" dirty="0">
                <a:latin typeface="+mn-lt"/>
              </a:rPr>
              <a:t>GJB2</a:t>
            </a:r>
            <a:r>
              <a:rPr lang="ru-RU" sz="2000" b="1" dirty="0">
                <a:latin typeface="+mn-lt"/>
              </a:rPr>
              <a:t>, ассоциированных с потерей слуха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E7C423-46A6-434A-B11E-AB8D078E5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554" y="816412"/>
            <a:ext cx="9552338" cy="277421"/>
          </a:xfrm>
        </p:spPr>
        <p:txBody>
          <a:bodyPr>
            <a:noAutofit/>
          </a:bodyPr>
          <a:lstStyle/>
          <a:p>
            <a:r>
              <a:rPr lang="ru-RU" sz="1600" u="sng" dirty="0"/>
              <a:t>Маслова Е.А</a:t>
            </a:r>
            <a:r>
              <a:rPr lang="en-US" sz="1600" u="sng" dirty="0"/>
              <a:t>.</a:t>
            </a:r>
            <a:r>
              <a:rPr lang="en-US" sz="1600" baseline="30000" dirty="0"/>
              <a:t>1,2</a:t>
            </a:r>
            <a:r>
              <a:rPr lang="ru-RU" sz="1600" baseline="30000" dirty="0"/>
              <a:t>    </a:t>
            </a:r>
            <a:r>
              <a:rPr lang="ru-RU" sz="1600" dirty="0"/>
              <a:t>, </a:t>
            </a:r>
            <a:r>
              <a:rPr lang="ru-RU" sz="1600" dirty="0" err="1"/>
              <a:t>Посух</a:t>
            </a:r>
            <a:r>
              <a:rPr lang="ru-RU" sz="1600" dirty="0"/>
              <a:t> О.Л.</a:t>
            </a:r>
            <a:r>
              <a:rPr lang="en-US" sz="1600" baseline="30000" dirty="0"/>
              <a:t> 1,2</a:t>
            </a:r>
            <a:r>
              <a:rPr lang="ru-RU" sz="1600" dirty="0"/>
              <a:t>, </a:t>
            </a:r>
            <a:r>
              <a:rPr lang="ru-RU" sz="1600" dirty="0" err="1"/>
              <a:t>Орищенко</a:t>
            </a:r>
            <a:r>
              <a:rPr lang="ru-RU" sz="1600" dirty="0"/>
              <a:t> К.Е.</a:t>
            </a:r>
            <a:r>
              <a:rPr lang="en-US" sz="1600" baseline="30000" dirty="0"/>
              <a:t> 1,2</a:t>
            </a:r>
            <a:endParaRPr lang="ru-RU" sz="1600" dirty="0"/>
          </a:p>
        </p:txBody>
      </p:sp>
      <p:pic>
        <p:nvPicPr>
          <p:cNvPr id="12" name="Picture 6" descr="ÐÐ°ÑÑÐ¸Ð½ÐºÐ¸ Ð¿Ð¾ Ð·Ð°Ð¿ÑÐ¾ÑÑ Ð¸ÑÐ¸Ð³">
            <a:extLst>
              <a:ext uri="{FF2B5EF4-FFF2-40B4-BE49-F238E27FC236}">
                <a16:creationId xmlns:a16="http://schemas.microsoft.com/office/drawing/2014/main" xmlns="" id="{25BDB4A9-E1A0-4B48-834B-B8E5735D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66" y="78225"/>
            <a:ext cx="888588" cy="7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ÐÐ°ÑÑÐ¸Ð½ÐºÐ¸ Ð¿Ð¾ Ð·Ð°Ð¿ÑÐ¾ÑÑ Ð½Ð³Ñ Ð»Ð¾Ð³Ð¾ÑÐ¸Ð¿">
            <a:extLst>
              <a:ext uri="{FF2B5EF4-FFF2-40B4-BE49-F238E27FC236}">
                <a16:creationId xmlns:a16="http://schemas.microsoft.com/office/drawing/2014/main" xmlns="" id="{6F0E533B-5033-4073-AF4D-FE092BD6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5" y="193977"/>
            <a:ext cx="1212729" cy="4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A84576-BCC6-497F-99B6-214BA3541D82}"/>
              </a:ext>
            </a:extLst>
          </p:cNvPr>
          <p:cNvSpPr txBox="1"/>
          <p:nvPr/>
        </p:nvSpPr>
        <p:spPr>
          <a:xfrm>
            <a:off x="2707806" y="1154013"/>
            <a:ext cx="665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Федеральный исследовательский центр Институт цитологии и генетики СО РАН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 –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Новосибирский национальный исследовательский государственный университет</a:t>
            </a:r>
            <a:r>
              <a:rPr lang="ru-RU" sz="1400" dirty="0">
                <a:cs typeface="Arial" panose="020B0604020202020204" pitchFamily="34" charset="0"/>
              </a:rPr>
              <a:t>                                                              </a:t>
            </a:r>
          </a:p>
        </p:txBody>
      </p:sp>
      <p:sp>
        <p:nvSpPr>
          <p:cNvPr id="11" name="Прямоугольник: скругленные углы 4">
            <a:extLst>
              <a:ext uri="{FF2B5EF4-FFF2-40B4-BE49-F238E27FC236}">
                <a16:creationId xmlns:a16="http://schemas.microsoft.com/office/drawing/2014/main" xmlns="" id="{8E2B7D20-87B7-48F2-8BF9-BE69E7BE776E}"/>
              </a:ext>
            </a:extLst>
          </p:cNvPr>
          <p:cNvSpPr/>
          <p:nvPr/>
        </p:nvSpPr>
        <p:spPr>
          <a:xfrm>
            <a:off x="6365632" y="4484118"/>
            <a:ext cx="5321536" cy="1944000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388719-5CAE-42DD-AF0B-0BF1B59133EA}"/>
              </a:ext>
            </a:extLst>
          </p:cNvPr>
          <p:cNvSpPr txBox="1"/>
          <p:nvPr/>
        </p:nvSpPr>
        <p:spPr>
          <a:xfrm>
            <a:off x="6559055" y="4484118"/>
            <a:ext cx="515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Основной методологический подход для </a:t>
            </a:r>
            <a:r>
              <a:rPr lang="ru-RU" sz="1400" i="1" dirty="0" err="1"/>
              <a:t>in</a:t>
            </a:r>
            <a:r>
              <a:rPr lang="ru-RU" sz="1400" i="1" dirty="0"/>
              <a:t> </a:t>
            </a:r>
            <a:r>
              <a:rPr lang="ru-RU" sz="1400" i="1" dirty="0" err="1"/>
              <a:t>vitro</a:t>
            </a:r>
            <a:r>
              <a:rPr lang="ru-RU" sz="1400" i="1" dirty="0"/>
              <a:t> </a:t>
            </a:r>
            <a:r>
              <a:rPr lang="ru-RU" sz="1400" dirty="0"/>
              <a:t>оценки функциональных эффектов </a:t>
            </a:r>
            <a:r>
              <a:rPr lang="ru-RU" sz="1400" i="1" dirty="0"/>
              <a:t>GJB2</a:t>
            </a:r>
            <a:r>
              <a:rPr lang="ru-RU" sz="1400" dirty="0"/>
              <a:t>-вариантов – их временная экспрессия в клетках линий </a:t>
            </a:r>
            <a:r>
              <a:rPr lang="en-US" sz="1400" dirty="0"/>
              <a:t>HeLa, HEK</a:t>
            </a:r>
            <a:r>
              <a:rPr lang="ru-RU" sz="1400" dirty="0"/>
              <a:t>2</a:t>
            </a:r>
            <a:r>
              <a:rPr lang="en-US" sz="1400" dirty="0"/>
              <a:t>93, COS-7 </a:t>
            </a:r>
            <a:r>
              <a:rPr lang="ru-RU" sz="1400" dirty="0"/>
              <a:t>и др. с последующей оценкой влияния на структуру, локализацию белка Сх26 и функционирование </a:t>
            </a:r>
            <a:r>
              <a:rPr lang="ru-RU" sz="1400" dirty="0" err="1"/>
              <a:t>гемиканалов</a:t>
            </a:r>
            <a:r>
              <a:rPr lang="ru-RU" sz="1400" dirty="0"/>
              <a:t>/каналов.</a:t>
            </a:r>
            <a:r>
              <a:rPr lang="en-US" sz="1400" dirty="0"/>
              <a:t> </a:t>
            </a:r>
            <a:r>
              <a:rPr lang="ru-RU" sz="1400" dirty="0"/>
              <a:t>Однако, </a:t>
            </a:r>
            <a:r>
              <a:rPr lang="ru-RU" sz="1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интерпретация полученных результатов может осложняться различной эффективностью трансфекции и вариабельным уровнем экспрессии.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74" y="1799999"/>
            <a:ext cx="5580000" cy="2196000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79EED6-A4CD-4147-BF43-4385CAF1F74C}"/>
              </a:ext>
            </a:extLst>
          </p:cNvPr>
          <p:cNvSpPr txBox="1"/>
          <p:nvPr/>
        </p:nvSpPr>
        <p:spPr>
          <a:xfrm>
            <a:off x="396001" y="1836000"/>
            <a:ext cx="5380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Мутации в гене </a:t>
            </a:r>
            <a:r>
              <a:rPr lang="en-US" sz="1400" i="1" dirty="0">
                <a:cs typeface="Arial" panose="020B0604020202020204" pitchFamily="34" charset="0"/>
              </a:rPr>
              <a:t>GJB2 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(</a:t>
            </a:r>
            <a:r>
              <a:rPr lang="en-US" sz="1400" dirty="0">
                <a:cs typeface="Arial" panose="020B0604020202020204" pitchFamily="34" charset="0"/>
              </a:rPr>
              <a:t>gap junction protein beta 2, </a:t>
            </a:r>
            <a:r>
              <a:rPr lang="ru-RU" sz="1400" dirty="0">
                <a:cs typeface="Arial" panose="020B0604020202020204" pitchFamily="34" charset="0"/>
              </a:rPr>
              <a:t>Сх26, </a:t>
            </a:r>
            <a:r>
              <a:rPr lang="en-US" sz="1400" dirty="0">
                <a:cs typeface="Arial" panose="020B0604020202020204" pitchFamily="34" charset="0"/>
              </a:rPr>
              <a:t>13q11-q12</a:t>
            </a:r>
            <a:r>
              <a:rPr lang="ru-RU" sz="1400" dirty="0">
                <a:cs typeface="Arial" panose="020B0604020202020204" pitchFamily="34" charset="0"/>
              </a:rPr>
              <a:t>), кодирующем трансмембранный белок </a:t>
            </a:r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с</a:t>
            </a:r>
            <a:r>
              <a:rPr lang="en-US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onnexin</a:t>
            </a:r>
            <a:r>
              <a:rPr lang="en-US" sz="1400" b="1" dirty="0">
                <a:solidFill>
                  <a:srgbClr val="C00000"/>
                </a:solidFill>
                <a:cs typeface="Arial" panose="020B0604020202020204" pitchFamily="34" charset="0"/>
              </a:rPr>
              <a:t> 26 (Cx26)</a:t>
            </a:r>
            <a:r>
              <a:rPr lang="ru-RU" sz="1400" dirty="0">
                <a:cs typeface="Arial" panose="020B0604020202020204" pitchFamily="34" charset="0"/>
              </a:rPr>
              <a:t> - наиболее частая причина потери слуха в популяциях человека.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FFDD8F-CC9B-43F5-A328-4F2E1D3152E5}"/>
              </a:ext>
            </a:extLst>
          </p:cNvPr>
          <p:cNvSpPr txBox="1"/>
          <p:nvPr/>
        </p:nvSpPr>
        <p:spPr>
          <a:xfrm>
            <a:off x="396000" y="2520000"/>
            <a:ext cx="525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</a:rPr>
              <a:t>Молекулы Сх26 </a:t>
            </a:r>
            <a:r>
              <a:rPr lang="ru-RU" sz="1400" dirty="0" err="1">
                <a:effectLst/>
                <a:ea typeface="Calibri" panose="020F0502020204030204" pitchFamily="34" charset="0"/>
              </a:rPr>
              <a:t>олигомеризуются</a:t>
            </a:r>
            <a:r>
              <a:rPr lang="ru-RU" sz="1400" dirty="0">
                <a:effectLst/>
                <a:ea typeface="Calibri" panose="020F0502020204030204" pitchFamily="34" charset="0"/>
              </a:rPr>
              <a:t> в </a:t>
            </a:r>
            <a:r>
              <a:rPr lang="ru-RU" sz="1400" dirty="0" err="1">
                <a:effectLst/>
                <a:ea typeface="Calibri" panose="020F0502020204030204" pitchFamily="34" charset="0"/>
              </a:rPr>
              <a:t>гексамерные</a:t>
            </a:r>
            <a:r>
              <a:rPr lang="ru-RU" sz="1400" dirty="0">
                <a:effectLst/>
                <a:ea typeface="Calibri" panose="020F0502020204030204" pitchFamily="34" charset="0"/>
              </a:rPr>
              <a:t> структуры – </a:t>
            </a:r>
            <a:r>
              <a:rPr lang="ru-RU" sz="1400" dirty="0" err="1">
                <a:effectLst/>
                <a:ea typeface="Calibri" panose="020F0502020204030204" pitchFamily="34" charset="0"/>
              </a:rPr>
              <a:t>коннексоны</a:t>
            </a:r>
            <a:r>
              <a:rPr lang="ru-RU" sz="1400" dirty="0">
                <a:effectLst/>
                <a:ea typeface="Calibri" panose="020F0502020204030204" pitchFamily="34" charset="0"/>
              </a:rPr>
              <a:t>, которые функционируют на мембране клетки либо в составе</a:t>
            </a:r>
            <a:r>
              <a:rPr lang="ru-RU" sz="1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межклеточных каналов щелевых соединений</a:t>
            </a:r>
            <a:r>
              <a:rPr lang="ru-RU" sz="1400" dirty="0">
                <a:effectLst/>
                <a:ea typeface="Calibri" panose="020F0502020204030204" pitchFamily="34" charset="0"/>
              </a:rPr>
              <a:t>, опосредуя обмен ионами и низкомолекулярными веществами, или как </a:t>
            </a:r>
            <a:r>
              <a:rPr lang="ru-RU" sz="14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гемиканалы</a:t>
            </a:r>
            <a:r>
              <a:rPr lang="ru-RU" sz="1400" dirty="0">
                <a:effectLst/>
                <a:ea typeface="Calibri" panose="020F0502020204030204" pitchFamily="34" charset="0"/>
              </a:rPr>
              <a:t>, обеспечивая контакт цитоплазмы клетки и внеклеточной среды</a:t>
            </a:r>
            <a:r>
              <a:rPr lang="ru-RU" sz="1400" i="1" dirty="0">
                <a:effectLst/>
                <a:ea typeface="Calibri" panose="020F0502020204030204" pitchFamily="34" charset="0"/>
              </a:rPr>
              <a:t>.</a:t>
            </a:r>
            <a:r>
              <a:rPr lang="ru-RU" sz="1400" dirty="0">
                <a:effectLst/>
                <a:ea typeface="Calibri" panose="020F0502020204030204" pitchFamily="34" charset="0"/>
              </a:rPr>
              <a:t> 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A13501-AF0E-44CC-8D7D-890FAEC8A06C}"/>
              </a:ext>
            </a:extLst>
          </p:cNvPr>
          <p:cNvSpPr txBox="1"/>
          <p:nvPr/>
        </p:nvSpPr>
        <p:spPr>
          <a:xfrm>
            <a:off x="959720" y="6300000"/>
            <a:ext cx="432842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Необратимая потеря слуха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89222E90-1C37-4040-BCFF-2B59B039AD94}"/>
              </a:ext>
            </a:extLst>
          </p:cNvPr>
          <p:cNvCxnSpPr>
            <a:cxnSpLocks/>
          </p:cNvCxnSpPr>
          <p:nvPr/>
        </p:nvCxnSpPr>
        <p:spPr>
          <a:xfrm>
            <a:off x="3117984" y="6048000"/>
            <a:ext cx="5949" cy="3003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DD2995-6BCB-4E53-98E2-E2CE0C547462}"/>
              </a:ext>
            </a:extLst>
          </p:cNvPr>
          <p:cNvSpPr txBox="1"/>
          <p:nvPr/>
        </p:nvSpPr>
        <p:spPr>
          <a:xfrm>
            <a:off x="396000" y="4068000"/>
            <a:ext cx="5455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</a:rPr>
              <a:t>Патогенные варианты гена </a:t>
            </a:r>
            <a:r>
              <a:rPr lang="en-US" sz="1400" i="1" dirty="0">
                <a:effectLst/>
                <a:ea typeface="Calibri" panose="020F0502020204030204" pitchFamily="34" charset="0"/>
              </a:rPr>
              <a:t>GJB2</a:t>
            </a:r>
            <a:r>
              <a:rPr lang="ru-RU" sz="1400" dirty="0">
                <a:effectLst/>
                <a:ea typeface="Calibri" panose="020F0502020204030204" pitchFamily="34" charset="0"/>
              </a:rPr>
              <a:t> </a:t>
            </a:r>
            <a:r>
              <a:rPr lang="ru-RU" sz="1400" dirty="0">
                <a:ea typeface="Calibri" panose="020F0502020204030204" pitchFamily="34" charset="0"/>
              </a:rPr>
              <a:t>приводят 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нарушению сборки и транспорта </a:t>
            </a:r>
            <a:r>
              <a:rPr lang="ru-RU" sz="1400" dirty="0" err="1">
                <a:ea typeface="Calibri" panose="020F0502020204030204" pitchFamily="34" charset="0"/>
              </a:rPr>
              <a:t>коннексонов</a:t>
            </a:r>
            <a:r>
              <a:rPr lang="ru-RU" sz="1400" dirty="0">
                <a:ea typeface="Calibri" panose="020F0502020204030204" pitchFamily="34" charset="0"/>
              </a:rPr>
              <a:t> к мембране клетки,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преждевременной деградации белковой молекулы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Cx</a:t>
            </a:r>
            <a:r>
              <a:rPr lang="ru-RU" sz="1400" dirty="0">
                <a:ea typeface="Calibri" panose="020F0502020204030204" pitchFamily="34" charset="0"/>
              </a:rPr>
              <a:t>26,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изменению селективной проницаемости каналов,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нарушению функции открытия/закрытия канала, превращению </a:t>
            </a:r>
            <a:r>
              <a:rPr lang="ru-RU" sz="1400" dirty="0" err="1">
                <a:ea typeface="Calibri" panose="020F0502020204030204" pitchFamily="34" charset="0"/>
              </a:rPr>
              <a:t>гемиканалов</a:t>
            </a:r>
            <a:r>
              <a:rPr lang="ru-RU" sz="1400" dirty="0">
                <a:ea typeface="Calibri" panose="020F0502020204030204" pitchFamily="34" charset="0"/>
              </a:rPr>
              <a:t> в подтекающие (</a:t>
            </a:r>
            <a:r>
              <a:rPr lang="en-US" sz="1400" dirty="0">
                <a:ea typeface="Calibri" panose="020F0502020204030204" pitchFamily="34" charset="0"/>
              </a:rPr>
              <a:t>“leaky </a:t>
            </a:r>
            <a:r>
              <a:rPr lang="en-US" sz="1400" dirty="0" err="1">
                <a:ea typeface="Calibri" panose="020F0502020204030204" pitchFamily="34" charset="0"/>
              </a:rPr>
              <a:t>henichannels</a:t>
            </a:r>
            <a:r>
              <a:rPr lang="en-US" sz="1400" dirty="0">
                <a:ea typeface="Calibri" panose="020F0502020204030204" pitchFamily="34" charset="0"/>
              </a:rPr>
              <a:t>”</a:t>
            </a:r>
            <a:r>
              <a:rPr lang="ru-RU" sz="1400" dirty="0">
                <a:ea typeface="Calibri" panose="020F050202020403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образованию нефункциональных каналов щелевых соединений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7A343DD-BA57-47BC-A3B0-69BBC0F909C1}"/>
              </a:ext>
            </a:extLst>
          </p:cNvPr>
          <p:cNvSpPr/>
          <p:nvPr/>
        </p:nvSpPr>
        <p:spPr>
          <a:xfrm>
            <a:off x="6922294" y="1359694"/>
            <a:ext cx="69056" cy="95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78961" y="1253430"/>
            <a:ext cx="1902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maslova@bionet.nsc.ru</a:t>
            </a:r>
            <a:endParaRPr lang="ru-RU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FFDD8F-CC9B-43F5-A328-4F2E1D3152E5}"/>
              </a:ext>
            </a:extLst>
          </p:cNvPr>
          <p:cNvSpPr txBox="1"/>
          <p:nvPr/>
        </p:nvSpPr>
        <p:spPr>
          <a:xfrm>
            <a:off x="6246539" y="3078585"/>
            <a:ext cx="1951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ea typeface="Calibri" panose="020F0502020204030204" pitchFamily="34" charset="0"/>
              </a:rPr>
              <a:t>Структура белка </a:t>
            </a:r>
            <a:r>
              <a:rPr lang="en-US" sz="1400" b="1" dirty="0">
                <a:effectLst/>
                <a:ea typeface="Calibri" panose="020F0502020204030204" pitchFamily="34" charset="0"/>
              </a:rPr>
              <a:t>Cx26</a:t>
            </a:r>
            <a:endParaRPr lang="ru-RU" sz="1400" b="1" dirty="0">
              <a:effectLst/>
              <a:ea typeface="Calibri" panose="020F0502020204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b="50000"/>
          <a:stretch/>
        </p:blipFill>
        <p:spPr>
          <a:xfrm>
            <a:off x="6036131" y="1878651"/>
            <a:ext cx="3039208" cy="11999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50000"/>
          <a:stretch/>
        </p:blipFill>
        <p:spPr>
          <a:xfrm>
            <a:off x="8950247" y="2673888"/>
            <a:ext cx="3144157" cy="11999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0FFDD8F-CC9B-43F5-A328-4F2E1D3152E5}"/>
              </a:ext>
            </a:extLst>
          </p:cNvPr>
          <p:cNvSpPr txBox="1"/>
          <p:nvPr/>
        </p:nvSpPr>
        <p:spPr>
          <a:xfrm>
            <a:off x="9504977" y="2383794"/>
            <a:ext cx="236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ea typeface="Calibri" panose="020F0502020204030204" pitchFamily="34" charset="0"/>
              </a:rPr>
              <a:t>Каналы и </a:t>
            </a:r>
            <a:r>
              <a:rPr lang="ru-RU" sz="1400" b="1" dirty="0" err="1">
                <a:effectLst/>
                <a:ea typeface="Calibri" panose="020F0502020204030204" pitchFamily="34" charset="0"/>
              </a:rPr>
              <a:t>гемиканалы</a:t>
            </a:r>
            <a:r>
              <a:rPr lang="ru-RU" sz="1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1400" b="1" dirty="0">
                <a:effectLst/>
                <a:ea typeface="Calibri" panose="020F0502020204030204" pitchFamily="34" charset="0"/>
              </a:rPr>
              <a:t>Cx26</a:t>
            </a:r>
            <a:endParaRPr lang="ru-RU" sz="1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84915" y="3933363"/>
            <a:ext cx="2553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(модифицировано из </a:t>
            </a:r>
            <a:r>
              <a:rPr lang="en-US" sz="110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[Mao et al., 2023]</a:t>
            </a:r>
            <a:r>
              <a:rPr lang="ru-RU" sz="110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14963" r="3802" b="14812"/>
          <a:stretch/>
        </p:blipFill>
        <p:spPr bwMode="auto">
          <a:xfrm>
            <a:off x="5371091" y="855739"/>
            <a:ext cx="95549" cy="72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14963" r="3802" b="14812"/>
          <a:stretch/>
        </p:blipFill>
        <p:spPr bwMode="auto">
          <a:xfrm>
            <a:off x="9931186" y="1371319"/>
            <a:ext cx="95549" cy="72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2">
            <a:extLst>
              <a:ext uri="{FF2B5EF4-FFF2-40B4-BE49-F238E27FC236}">
                <a16:creationId xmlns:a16="http://schemas.microsoft.com/office/drawing/2014/main" xmlns="" id="{B3CCCCD6-C3B5-48FE-A028-DEBE891FB834}"/>
              </a:ext>
            </a:extLst>
          </p:cNvPr>
          <p:cNvSpPr/>
          <p:nvPr/>
        </p:nvSpPr>
        <p:spPr>
          <a:xfrm>
            <a:off x="360000" y="2296040"/>
            <a:ext cx="6300000" cy="4421288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2">
            <a:extLst>
              <a:ext uri="{FF2B5EF4-FFF2-40B4-BE49-F238E27FC236}">
                <a16:creationId xmlns:a16="http://schemas.microsoft.com/office/drawing/2014/main" xmlns="" id="{7014ED7D-7A4E-41C0-884A-2A21EAACAB1D}"/>
              </a:ext>
            </a:extLst>
          </p:cNvPr>
          <p:cNvSpPr/>
          <p:nvPr/>
        </p:nvSpPr>
        <p:spPr>
          <a:xfrm>
            <a:off x="360000" y="648000"/>
            <a:ext cx="6300000" cy="1080000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878B77-D068-4B40-BBF1-5EF0BC21B5F4}"/>
              </a:ext>
            </a:extLst>
          </p:cNvPr>
          <p:cNvSpPr txBox="1"/>
          <p:nvPr/>
        </p:nvSpPr>
        <p:spPr>
          <a:xfrm>
            <a:off x="360000" y="197662"/>
            <a:ext cx="1866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Цель работы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3E18A6-560F-45CD-B492-31CCA02AE71B}"/>
              </a:ext>
            </a:extLst>
          </p:cNvPr>
          <p:cNvSpPr txBox="1"/>
          <p:nvPr/>
        </p:nvSpPr>
        <p:spPr>
          <a:xfrm>
            <a:off x="504000" y="684000"/>
            <a:ext cx="597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</a:rPr>
              <a:t>Характеристика и дальнейшее развитие панели трансгенных клеточных линий, стабильно экспрессирующих различные мутантные варианты гена </a:t>
            </a:r>
            <a:r>
              <a:rPr lang="ru-RU" sz="1400" i="1" dirty="0">
                <a:ea typeface="Calibri" panose="020F0502020204030204" pitchFamily="34" charset="0"/>
              </a:rPr>
              <a:t>GJB2</a:t>
            </a:r>
            <a:r>
              <a:rPr lang="ru-RU" sz="1400" dirty="0">
                <a:ea typeface="Calibri" panose="020F0502020204030204" pitchFamily="34" charset="0"/>
              </a:rPr>
              <a:t>, для проведения сравнительного функционального анализа их эффектов на структуру и функции белка Сх26.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9DC1E1-E347-4899-BB13-43C35EA29712}"/>
              </a:ext>
            </a:extLst>
          </p:cNvPr>
          <p:cNvSpPr txBox="1"/>
          <p:nvPr/>
        </p:nvSpPr>
        <p:spPr>
          <a:xfrm>
            <a:off x="396000" y="1908000"/>
            <a:ext cx="283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Материалы и методы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C8A2719-BDCA-457A-AEAA-270A7AC25AEC}"/>
              </a:ext>
            </a:extLst>
          </p:cNvPr>
          <p:cNvSpPr txBox="1"/>
          <p:nvPr/>
        </p:nvSpPr>
        <p:spPr>
          <a:xfrm>
            <a:off x="612000" y="2445070"/>
            <a:ext cx="538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/>
              <a:t>Для получения клеточной линии </a:t>
            </a:r>
            <a:r>
              <a:rPr lang="en-US" sz="1400" dirty="0"/>
              <a:t>HeLa </a:t>
            </a:r>
            <a:r>
              <a:rPr lang="ru-RU" sz="1400" dirty="0"/>
              <a:t>с нокаутом по гену </a:t>
            </a:r>
            <a:r>
              <a:rPr lang="en-US" sz="1400" i="1" dirty="0"/>
              <a:t>GJB2</a:t>
            </a:r>
            <a:r>
              <a:rPr lang="ru-RU" sz="1400" dirty="0"/>
              <a:t> использовали систему редактирования генома </a:t>
            </a:r>
            <a:r>
              <a:rPr lang="en-US" sz="1400" dirty="0"/>
              <a:t>CRISPR/Cas9</a:t>
            </a:r>
            <a:r>
              <a:rPr lang="ru-RU" sz="1400" dirty="0"/>
              <a:t> с двумя направляющими РНК.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BF2243-5164-40ED-8BF4-AE153808047E}"/>
              </a:ext>
            </a:extLst>
          </p:cNvPr>
          <p:cNvSpPr txBox="1"/>
          <p:nvPr/>
        </p:nvSpPr>
        <p:spPr>
          <a:xfrm>
            <a:off x="612000" y="3172228"/>
            <a:ext cx="586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/>
              <a:t>Различные варианты гена </a:t>
            </a:r>
            <a:r>
              <a:rPr lang="en-US" sz="1400" i="1" dirty="0"/>
              <a:t>GJB2</a:t>
            </a:r>
            <a:r>
              <a:rPr lang="ru-RU" sz="1400" i="1" dirty="0"/>
              <a:t>:</a:t>
            </a:r>
            <a:r>
              <a:rPr lang="ru-RU" sz="1400" dirty="0"/>
              <a:t> </a:t>
            </a:r>
            <a:r>
              <a:rPr lang="en-US" sz="1400" dirty="0" err="1"/>
              <a:t>wt</a:t>
            </a:r>
            <a:r>
              <a:rPr lang="en-US" sz="1400" dirty="0"/>
              <a:t>, c.516G&gt;C (p.Trp172Cys), c.224G&gt;A (p.Arg75Gln), c.35delG (p.Gly12Valfs*2)</a:t>
            </a:r>
            <a:r>
              <a:rPr lang="ru-RU" sz="1400" dirty="0"/>
              <a:t>,</a:t>
            </a:r>
            <a:r>
              <a:rPr lang="en-US" sz="1400" dirty="0"/>
              <a:t> c.235delC (p.Leu79Cysfs*3)</a:t>
            </a:r>
            <a:r>
              <a:rPr lang="ru-RU" sz="1400" dirty="0"/>
              <a:t>,</a:t>
            </a:r>
            <a:r>
              <a:rPr lang="en-US" sz="1400" dirty="0"/>
              <a:t> c.[79G&gt;A;341A&gt;G] (p.[Val27Ile;Glu114Gly/p.[V27I;E114G])</a:t>
            </a:r>
            <a:r>
              <a:rPr lang="ru-RU" sz="1400" dirty="0"/>
              <a:t> были </a:t>
            </a:r>
            <a:r>
              <a:rPr lang="ru-RU" sz="1400" dirty="0" err="1"/>
              <a:t>амплифицированы</a:t>
            </a:r>
            <a:r>
              <a:rPr lang="ru-RU" sz="1400" dirty="0"/>
              <a:t> с ДНК пациентов, варианты: </a:t>
            </a:r>
            <a:r>
              <a:rPr lang="fr-FR" sz="1400" dirty="0"/>
              <a:t>c.514T&gt;A (p.Trp172Arg)</a:t>
            </a:r>
            <a:r>
              <a:rPr lang="ru-RU" sz="1400" dirty="0"/>
              <a:t>, </a:t>
            </a:r>
            <a:r>
              <a:rPr lang="en-US" sz="1400" dirty="0"/>
              <a:t>c.551G&gt;C (p.Arg184Pro)</a:t>
            </a:r>
            <a:r>
              <a:rPr lang="ru-RU" sz="1400" dirty="0"/>
              <a:t>, </a:t>
            </a:r>
            <a:r>
              <a:rPr lang="en-US" sz="1400" dirty="0"/>
              <a:t>c.482T&gt;C (p.Phe161Ser)</a:t>
            </a:r>
            <a:r>
              <a:rPr lang="ru-RU" sz="1400" dirty="0"/>
              <a:t>, </a:t>
            </a:r>
            <a:r>
              <a:rPr lang="en-US" sz="1400" dirty="0"/>
              <a:t>c.34G&gt;C (p.Gly12Arg)</a:t>
            </a:r>
            <a:r>
              <a:rPr lang="ru-RU" sz="1400" dirty="0"/>
              <a:t> и </a:t>
            </a:r>
            <a:r>
              <a:rPr lang="en-US" sz="1400" dirty="0"/>
              <a:t>c.596C&gt;T (p.Ser199Phe)</a:t>
            </a:r>
            <a:r>
              <a:rPr lang="ru-RU" sz="1400" dirty="0"/>
              <a:t> – созданы с помощью сайт-направленного мутагенеза и клонированы в вектор </a:t>
            </a:r>
            <a:r>
              <a:rPr lang="en-US" sz="1400" dirty="0" err="1"/>
              <a:t>pSBbi</a:t>
            </a:r>
            <a:r>
              <a:rPr lang="en-US" sz="1400" dirty="0"/>
              <a:t>-GP</a:t>
            </a:r>
            <a:r>
              <a:rPr lang="ru-RU" sz="1400" dirty="0"/>
              <a:t> (</a:t>
            </a:r>
            <a:r>
              <a:rPr lang="ru-RU" sz="1400" b="1" dirty="0"/>
              <a:t>рис. 1</a:t>
            </a:r>
            <a:r>
              <a:rPr lang="ru-RU" sz="1400" dirty="0"/>
              <a:t>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0F2504-560E-49B5-9F3D-325D64325237}"/>
              </a:ext>
            </a:extLst>
          </p:cNvPr>
          <p:cNvSpPr txBox="1"/>
          <p:nvPr/>
        </p:nvSpPr>
        <p:spPr>
          <a:xfrm>
            <a:off x="612001" y="5081722"/>
            <a:ext cx="586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Calibri" panose="020F0502020204030204" pitchFamily="34" charset="0"/>
              </a:rPr>
              <a:t>Характеристика полученных линий</a:t>
            </a:r>
            <a:r>
              <a:rPr lang="ru-RU" sz="1400" dirty="0"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ea typeface="Calibri" panose="020F0502020204030204" pitchFamily="34" charset="0"/>
              </a:rPr>
              <a:t>сравнительный анализ кариотипов исходной линии </a:t>
            </a:r>
            <a:r>
              <a:rPr lang="en-US" sz="1400" dirty="0">
                <a:ea typeface="Calibri" panose="020F0502020204030204" pitchFamily="34" charset="0"/>
              </a:rPr>
              <a:t>HeLa </a:t>
            </a:r>
            <a:r>
              <a:rPr lang="ru-RU" sz="1400" dirty="0">
                <a:ea typeface="Calibri" panose="020F0502020204030204" pitchFamily="34" charset="0"/>
              </a:rPr>
              <a:t>и линии с нокаутом по гену </a:t>
            </a:r>
            <a:r>
              <a:rPr lang="en-US" sz="1400" i="1" dirty="0">
                <a:ea typeface="Calibri" panose="020F0502020204030204" pitchFamily="34" charset="0"/>
              </a:rPr>
              <a:t>GJB2</a:t>
            </a:r>
            <a:r>
              <a:rPr lang="en-US" sz="1400" dirty="0">
                <a:ea typeface="Calibri" panose="020F0502020204030204" pitchFamily="34" charset="0"/>
              </a:rPr>
              <a:t> – HeLa-KO4</a:t>
            </a:r>
            <a:r>
              <a:rPr lang="ru-RU" sz="1400" dirty="0">
                <a:ea typeface="Calibri" panose="020F0502020204030204" pitchFamily="34" charset="0"/>
              </a:rPr>
              <a:t> (</a:t>
            </a:r>
            <a:r>
              <a:rPr lang="en-US" sz="1400" dirty="0">
                <a:ea typeface="Calibri" panose="020F0502020204030204" pitchFamily="34" charset="0"/>
              </a:rPr>
              <a:t>FISH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</a:rPr>
              <a:t>районоспецифичных</a:t>
            </a:r>
            <a:r>
              <a:rPr lang="ru-RU" sz="1400" dirty="0">
                <a:ea typeface="Calibri" panose="020F0502020204030204" pitchFamily="34" charset="0"/>
              </a:rPr>
              <a:t> и </a:t>
            </a:r>
            <a:r>
              <a:rPr lang="ru-RU" sz="1400" dirty="0" err="1">
                <a:ea typeface="Calibri" panose="020F0502020204030204" pitchFamily="34" charset="0"/>
              </a:rPr>
              <a:t>хромоспецифичных</a:t>
            </a:r>
            <a:r>
              <a:rPr lang="ru-RU" sz="1400" dirty="0">
                <a:ea typeface="Calibri" panose="020F0502020204030204" pitchFamily="34" charset="0"/>
              </a:rPr>
              <a:t> ДНК-зондов),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ea typeface="Calibri" panose="020F0502020204030204" pitchFamily="34" charset="0"/>
              </a:rPr>
              <a:t>оценка количества копий трансгена и уровня экспрессии (</a:t>
            </a:r>
            <a:r>
              <a:rPr lang="en-US" sz="1400" dirty="0" err="1">
                <a:ea typeface="Calibri" panose="020F0502020204030204" pitchFamily="34" charset="0"/>
              </a:rPr>
              <a:t>ddPCR</a:t>
            </a:r>
            <a:r>
              <a:rPr lang="ru-RU" sz="1400" dirty="0">
                <a:ea typeface="Calibri" panose="020F0502020204030204" pitchFamily="34" charset="0"/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ea typeface="Calibri" panose="020F0502020204030204" pitchFamily="34" charset="0"/>
              </a:rPr>
              <a:t>изучение внутриклеточной локализации </a:t>
            </a:r>
            <a:r>
              <a:rPr lang="en-US" sz="1400" dirty="0">
                <a:ea typeface="Calibri" panose="020F0502020204030204" pitchFamily="34" charset="0"/>
              </a:rPr>
              <a:t>(ICC)</a:t>
            </a:r>
            <a:r>
              <a:rPr lang="ru-RU" sz="1400" dirty="0">
                <a:ea typeface="Calibri" panose="020F0502020204030204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ea typeface="Calibri" panose="020F0502020204030204" pitchFamily="34" charset="0"/>
              </a:rPr>
              <a:t>оценка проницаемости </a:t>
            </a:r>
            <a:r>
              <a:rPr lang="ru-RU" sz="1400" dirty="0" err="1">
                <a:ea typeface="Calibri" panose="020F0502020204030204" pitchFamily="34" charset="0"/>
              </a:rPr>
              <a:t>коннексиновых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</a:rPr>
              <a:t>гемиканалов</a:t>
            </a:r>
            <a:r>
              <a:rPr lang="en-US" sz="1400" dirty="0">
                <a:ea typeface="Calibri" panose="020F0502020204030204" pitchFamily="34" charset="0"/>
              </a:rPr>
              <a:t> (</a:t>
            </a:r>
            <a:r>
              <a:rPr lang="ru-RU" sz="1400" dirty="0">
                <a:ea typeface="Calibri" panose="020F0502020204030204" pitchFamily="34" charset="0"/>
              </a:rPr>
              <a:t>краситель </a:t>
            </a:r>
            <a:r>
              <a:rPr lang="en-US" sz="1400" dirty="0">
                <a:ea typeface="Calibri" panose="020F0502020204030204" pitchFamily="34" charset="0"/>
              </a:rPr>
              <a:t>PI)</a:t>
            </a:r>
            <a:r>
              <a:rPr lang="ru-RU" sz="1400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E4535C-B3D1-40F8-A2F4-7C106C2169FF}"/>
              </a:ext>
            </a:extLst>
          </p:cNvPr>
          <p:cNvSpPr txBox="1"/>
          <p:nvPr/>
        </p:nvSpPr>
        <p:spPr>
          <a:xfrm>
            <a:off x="7272196" y="5941013"/>
            <a:ext cx="374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Рис. 1. </a:t>
            </a:r>
            <a:r>
              <a:rPr lang="ru-RU" sz="1400" dirty="0"/>
              <a:t>Структура белка с</a:t>
            </a:r>
            <a:r>
              <a:rPr lang="en-US" sz="1400" dirty="0" err="1"/>
              <a:t>onnexin</a:t>
            </a:r>
            <a:r>
              <a:rPr lang="ru-RU" sz="1400" dirty="0"/>
              <a:t> 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23721B-9A75-4C97-89B1-05EAD5273F19}"/>
              </a:ext>
            </a:extLst>
          </p:cNvPr>
          <p:cNvSpPr txBox="1"/>
          <p:nvPr/>
        </p:nvSpPr>
        <p:spPr>
          <a:xfrm>
            <a:off x="612000" y="4772666"/>
            <a:ext cx="605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400" dirty="0"/>
              <a:t>Семь трансгенных линий получены с помощью системы </a:t>
            </a:r>
            <a:r>
              <a:rPr lang="en-US" sz="1400" dirty="0"/>
              <a:t>Sleeping Beauty.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0130F7-999E-4115-81A9-72A4178FA480}"/>
              </a:ext>
            </a:extLst>
          </p:cNvPr>
          <p:cNvSpPr txBox="1"/>
          <p:nvPr/>
        </p:nvSpPr>
        <p:spPr>
          <a:xfrm>
            <a:off x="9320567" y="6248790"/>
            <a:ext cx="2696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(модифицировано из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[</a:t>
            </a:r>
            <a:r>
              <a:rPr lang="en-US" sz="11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Posukh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et al., 2023]</a:t>
            </a: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BB6761-5090-4E0A-9098-2B02D0CB1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10724" b="4785"/>
          <a:stretch/>
        </p:blipFill>
        <p:spPr>
          <a:xfrm>
            <a:off x="7287935" y="684000"/>
            <a:ext cx="4292064" cy="5106047"/>
          </a:xfrm>
          <a:prstGeom prst="rect">
            <a:avLst/>
          </a:prstGeom>
          <a:ln w="38100">
            <a:solidFill>
              <a:srgbClr val="C0D7E9"/>
            </a:solidFill>
          </a:ln>
        </p:spPr>
      </p:pic>
    </p:spTree>
    <p:extLst>
      <p:ext uri="{BB962C8B-B14F-4D97-AF65-F5344CB8AC3E}">
        <p14:creationId xmlns:p14="http://schemas.microsoft.com/office/powerpoint/2010/main" val="14870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33" t="2876" r="1752" b="2583"/>
          <a:stretch/>
        </p:blipFill>
        <p:spPr>
          <a:xfrm>
            <a:off x="8350792" y="2657499"/>
            <a:ext cx="3123160" cy="2206361"/>
          </a:xfrm>
          <a:prstGeom prst="rect">
            <a:avLst/>
          </a:prstGeom>
          <a:ln w="28575">
            <a:solidFill>
              <a:srgbClr val="C0D7E9"/>
            </a:solidFill>
          </a:ln>
        </p:spPr>
      </p:pic>
      <p:sp>
        <p:nvSpPr>
          <p:cNvPr id="11" name="Прямоугольник: скругленные углы 12">
            <a:extLst>
              <a:ext uri="{FF2B5EF4-FFF2-40B4-BE49-F238E27FC236}">
                <a16:creationId xmlns:a16="http://schemas.microsoft.com/office/drawing/2014/main" xmlns="" id="{2412B5EA-627A-45A6-994A-8C1BBBDC14B7}"/>
              </a:ext>
            </a:extLst>
          </p:cNvPr>
          <p:cNvSpPr/>
          <p:nvPr/>
        </p:nvSpPr>
        <p:spPr>
          <a:xfrm>
            <a:off x="546611" y="529638"/>
            <a:ext cx="10927341" cy="1914623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C84F44-A2EF-4419-AAC7-FCAC010681A9}"/>
              </a:ext>
            </a:extLst>
          </p:cNvPr>
          <p:cNvSpPr txBox="1"/>
          <p:nvPr/>
        </p:nvSpPr>
        <p:spPr>
          <a:xfrm>
            <a:off x="563395" y="160306"/>
            <a:ext cx="1680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91328-A8D6-4F80-BB23-D9E27610A40F}"/>
              </a:ext>
            </a:extLst>
          </p:cNvPr>
          <p:cNvSpPr txBox="1"/>
          <p:nvPr/>
        </p:nvSpPr>
        <p:spPr>
          <a:xfrm>
            <a:off x="824391" y="911033"/>
            <a:ext cx="1064956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</a:rPr>
              <a:t>FISH:</a:t>
            </a:r>
            <a:r>
              <a:rPr lang="ru-RU" sz="1400" dirty="0">
                <a:ea typeface="Calibri" panose="020F0502020204030204" pitchFamily="34" charset="0"/>
              </a:rPr>
              <a:t> кариотипы исходной линии </a:t>
            </a:r>
            <a:r>
              <a:rPr lang="ru-RU" sz="1400" dirty="0" err="1">
                <a:ea typeface="Calibri" panose="020F0502020204030204" pitchFamily="34" charset="0"/>
              </a:rPr>
              <a:t>HeLa</a:t>
            </a:r>
            <a:r>
              <a:rPr lang="ru-RU" sz="1400" dirty="0">
                <a:ea typeface="Calibri" panose="020F0502020204030204" pitchFamily="34" charset="0"/>
              </a:rPr>
              <a:t> (HeLa137) и HeLa-KO4 содержали множественные хромосомные перестройки и несбалансированное число хромосом (3n+1): </a:t>
            </a:r>
            <a:r>
              <a:rPr lang="ru-RU" sz="1400" dirty="0" err="1">
                <a:ea typeface="Calibri" panose="020F0502020204030204" pitchFamily="34" charset="0"/>
              </a:rPr>
              <a:t>гипертриплоидные</a:t>
            </a:r>
            <a:r>
              <a:rPr lang="ru-RU" sz="1400" dirty="0">
                <a:ea typeface="Calibri" panose="020F0502020204030204" pitchFamily="34" charset="0"/>
              </a:rPr>
              <a:t> клетки наблюдались в исходной линии </a:t>
            </a:r>
            <a:r>
              <a:rPr lang="ru-RU" sz="1400" dirty="0" err="1">
                <a:ea typeface="Calibri" panose="020F0502020204030204" pitchFamily="34" charset="0"/>
              </a:rPr>
              <a:t>HeLa</a:t>
            </a:r>
            <a:r>
              <a:rPr lang="ru-RU" sz="1400" dirty="0">
                <a:ea typeface="Calibri" panose="020F0502020204030204" pitchFamily="34" charset="0"/>
              </a:rPr>
              <a:t> (61-71 хромосом) и линии HeLa-KO4 (около 75 хромосом).  Цитогенетический анализ </a:t>
            </a:r>
            <a:r>
              <a:rPr lang="ru-RU" sz="1400" dirty="0" err="1">
                <a:ea typeface="Calibri" panose="020F0502020204030204" pitchFamily="34" charset="0"/>
              </a:rPr>
              <a:t>копийности</a:t>
            </a:r>
            <a:r>
              <a:rPr lang="ru-RU" sz="1400" dirty="0">
                <a:ea typeface="Calibri" panose="020F0502020204030204" pitchFamily="34" charset="0"/>
              </a:rPr>
              <a:t> хромосомы 13, где локализован ген </a:t>
            </a:r>
            <a:r>
              <a:rPr lang="en-US" sz="1400" i="1" dirty="0">
                <a:ea typeface="Times New Roman" panose="02020603050405020304" pitchFamily="18" charset="0"/>
              </a:rPr>
              <a:t>GJB</a:t>
            </a:r>
            <a:r>
              <a:rPr lang="ru-RU" sz="1400" i="1" dirty="0">
                <a:ea typeface="Times New Roman" panose="02020603050405020304" pitchFamily="18" charset="0"/>
              </a:rPr>
              <a:t>2 </a:t>
            </a:r>
            <a:r>
              <a:rPr lang="ru-RU" sz="1400" dirty="0">
                <a:ea typeface="Times New Roman" panose="02020603050405020304" pitchFamily="18" charset="0"/>
              </a:rPr>
              <a:t>(</a:t>
            </a:r>
            <a:r>
              <a:rPr lang="en-US" sz="1400" dirty="0">
                <a:cs typeface="Arial" panose="020B0604020202020204" pitchFamily="34" charset="0"/>
              </a:rPr>
              <a:t>13q11-q12</a:t>
            </a:r>
            <a:r>
              <a:rPr lang="ru-RU" sz="1400" dirty="0">
                <a:cs typeface="Arial" panose="020B0604020202020204" pitchFamily="34" charset="0"/>
              </a:rPr>
              <a:t>),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ru-RU" sz="1400" dirty="0">
                <a:ea typeface="Calibri" panose="020F0502020204030204" pitchFamily="34" charset="0"/>
              </a:rPr>
              <a:t>выявил значимые различия (p&lt;0.05) между анализируемыми линиями (</a:t>
            </a:r>
            <a:r>
              <a:rPr lang="ru-RU" sz="1400" b="1" dirty="0">
                <a:ea typeface="Calibri" panose="020F0502020204030204" pitchFamily="34" charset="0"/>
              </a:rPr>
              <a:t>рис. 2</a:t>
            </a:r>
            <a:r>
              <a:rPr lang="ru-RU" sz="1400" dirty="0">
                <a:ea typeface="Calibri" panose="020F050202020403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a typeface="Times New Roman" panose="02020603050405020304" pitchFamily="18" charset="0"/>
              </a:rPr>
              <a:t>ddPCR</a:t>
            </a:r>
            <a:r>
              <a:rPr lang="ru-RU" sz="1400" dirty="0">
                <a:ea typeface="Times New Roman" panose="02020603050405020304" pitchFamily="18" charset="0"/>
              </a:rPr>
              <a:t>: подтверждено снижение экспрессии гена </a:t>
            </a:r>
            <a:r>
              <a:rPr lang="en-US" sz="1400" i="1" dirty="0">
                <a:ea typeface="Times New Roman" panose="02020603050405020304" pitchFamily="18" charset="0"/>
              </a:rPr>
              <a:t>GJB</a:t>
            </a:r>
            <a:r>
              <a:rPr lang="ru-RU" sz="1400" i="1" dirty="0">
                <a:ea typeface="Times New Roman" panose="02020603050405020304" pitchFamily="18" charset="0"/>
              </a:rPr>
              <a:t>2</a:t>
            </a:r>
            <a:r>
              <a:rPr lang="ru-RU" sz="1400" dirty="0">
                <a:ea typeface="Times New Roman" panose="02020603050405020304" pitchFamily="18" charset="0"/>
              </a:rPr>
              <a:t> в </a:t>
            </a:r>
            <a:r>
              <a:rPr lang="ru-RU" sz="1400" dirty="0" err="1">
                <a:ea typeface="Times New Roman" panose="02020603050405020304" pitchFamily="18" charset="0"/>
              </a:rPr>
              <a:t>нокаутной</a:t>
            </a:r>
            <a:r>
              <a:rPr lang="ru-RU" sz="1400" dirty="0">
                <a:ea typeface="Times New Roman" panose="02020603050405020304" pitchFamily="18" charset="0"/>
              </a:rPr>
              <a:t> линии </a:t>
            </a:r>
            <a:r>
              <a:rPr lang="en-US" sz="1400" dirty="0">
                <a:ea typeface="Times New Roman" panose="02020603050405020304" pitchFamily="18" charset="0"/>
              </a:rPr>
              <a:t>HeLa-KO4 </a:t>
            </a:r>
            <a:r>
              <a:rPr lang="ru-RU" sz="1400" dirty="0">
                <a:ea typeface="Times New Roman" panose="02020603050405020304" pitchFamily="18" charset="0"/>
              </a:rPr>
              <a:t>(относительно исходной линии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</a:rPr>
              <a:t>HeLa</a:t>
            </a:r>
            <a:r>
              <a:rPr lang="ru-RU" sz="1400" dirty="0">
                <a:ea typeface="Times New Roman" panose="02020603050405020304" pitchFamily="18" charset="0"/>
              </a:rPr>
              <a:t>)</a:t>
            </a:r>
            <a:r>
              <a:rPr lang="en-US" sz="1400" dirty="0">
                <a:ea typeface="Times New Roman" panose="02020603050405020304" pitchFamily="18" charset="0"/>
              </a:rPr>
              <a:t> (</a:t>
            </a:r>
            <a:r>
              <a:rPr lang="ru-RU" sz="1400" b="1" dirty="0">
                <a:ea typeface="Times New Roman" panose="02020603050405020304" pitchFamily="18" charset="0"/>
              </a:rPr>
              <a:t>рис. 3А</a:t>
            </a:r>
            <a:r>
              <a:rPr lang="ru-RU" sz="1400" dirty="0">
                <a:ea typeface="Times New Roman" panose="02020603050405020304" pitchFamily="18" charset="0"/>
              </a:rPr>
              <a:t>)</a:t>
            </a:r>
            <a:r>
              <a:rPr lang="en-US" sz="1400" dirty="0">
                <a:ea typeface="Times New Roman" panose="02020603050405020304" pitchFamily="18" charset="0"/>
              </a:rPr>
              <a:t>,</a:t>
            </a:r>
            <a:r>
              <a:rPr lang="ru-RU" sz="1400" dirty="0">
                <a:ea typeface="Times New Roman" panose="02020603050405020304" pitchFamily="18" charset="0"/>
              </a:rPr>
              <a:t> определено количество встроившихся копий </a:t>
            </a:r>
            <a:r>
              <a:rPr lang="ru-RU" sz="1400" dirty="0" err="1">
                <a:ea typeface="Times New Roman" panose="02020603050405020304" pitchFamily="18" charset="0"/>
              </a:rPr>
              <a:t>трансгена</a:t>
            </a:r>
            <a:r>
              <a:rPr lang="ru-RU" sz="1400" dirty="0">
                <a:ea typeface="Times New Roman" panose="02020603050405020304" pitchFamily="18" charset="0"/>
              </a:rPr>
              <a:t> с различными </a:t>
            </a:r>
            <a:r>
              <a:rPr lang="en-US" sz="1400" i="1" dirty="0">
                <a:ea typeface="Times New Roman" panose="02020603050405020304" pitchFamily="18" charset="0"/>
              </a:rPr>
              <a:t>GJB</a:t>
            </a:r>
            <a:r>
              <a:rPr lang="ru-RU" sz="1400" i="1" dirty="0">
                <a:ea typeface="Times New Roman" panose="02020603050405020304" pitchFamily="18" charset="0"/>
              </a:rPr>
              <a:t>2</a:t>
            </a:r>
            <a:r>
              <a:rPr lang="ru-RU" sz="1400" dirty="0">
                <a:ea typeface="Times New Roman" panose="02020603050405020304" pitchFamily="18" charset="0"/>
              </a:rPr>
              <a:t>-вариантами (</a:t>
            </a:r>
            <a:r>
              <a:rPr lang="ru-RU" sz="1400" b="1" dirty="0">
                <a:ea typeface="Times New Roman" panose="02020603050405020304" pitchFamily="18" charset="0"/>
              </a:rPr>
              <a:t>рис. 3Б</a:t>
            </a:r>
            <a:r>
              <a:rPr lang="ru-RU" sz="1400" dirty="0">
                <a:ea typeface="Times New Roman" panose="02020603050405020304" pitchFamily="18" charset="0"/>
              </a:rPr>
              <a:t>)</a:t>
            </a:r>
            <a:r>
              <a:rPr lang="en-US" sz="1400" dirty="0">
                <a:ea typeface="Times New Roman" panose="02020603050405020304" pitchFamily="18" charset="0"/>
              </a:rPr>
              <a:t>.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0A9CBB-3C5A-4667-B21E-121CDEBED2B9}"/>
              </a:ext>
            </a:extLst>
          </p:cNvPr>
          <p:cNvSpPr txBox="1"/>
          <p:nvPr/>
        </p:nvSpPr>
        <p:spPr>
          <a:xfrm>
            <a:off x="546611" y="5843492"/>
            <a:ext cx="3660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/>
              <a:t>Рис. 2. </a:t>
            </a:r>
            <a:r>
              <a:rPr lang="ru-RU" sz="1400" dirty="0"/>
              <a:t>Доли метафазных пластинок с разным числом копий хромосомы 13 в клеточных линиях HeLa137 и HeLa-KO4</a:t>
            </a:r>
            <a:r>
              <a:rPr lang="en-US" sz="1400" dirty="0"/>
              <a:t> </a:t>
            </a:r>
            <a:r>
              <a:rPr lang="en-US" sz="1400" i="1" dirty="0"/>
              <a:t>(* </a:t>
            </a:r>
            <a:r>
              <a:rPr lang="ru-RU" sz="1400" dirty="0"/>
              <a:t> –</a:t>
            </a:r>
            <a:r>
              <a:rPr lang="en-US" sz="1400" i="1" dirty="0"/>
              <a:t> p &lt; 0.05).</a:t>
            </a:r>
            <a:endParaRPr lang="ru-RU" sz="1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F45478-C587-4A25-92FE-387E81F867F6}"/>
              </a:ext>
            </a:extLst>
          </p:cNvPr>
          <p:cNvSpPr txBox="1"/>
          <p:nvPr/>
        </p:nvSpPr>
        <p:spPr>
          <a:xfrm>
            <a:off x="4544749" y="5081107"/>
            <a:ext cx="7386408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/>
              <a:t>Рис. 3. А. </a:t>
            </a:r>
            <a:r>
              <a:rPr lang="ru-RU" sz="1400" dirty="0"/>
              <a:t>Относительный уровень экспрессии гена </a:t>
            </a:r>
            <a:r>
              <a:rPr lang="en-US" sz="1400" i="1" dirty="0"/>
              <a:t>GJB2</a:t>
            </a:r>
            <a:r>
              <a:rPr lang="ru-RU" sz="1400" baseline="0" dirty="0"/>
              <a:t> (</a:t>
            </a:r>
            <a:r>
              <a:rPr lang="ru-RU" sz="1400" dirty="0"/>
              <a:t>за единицу принят уровень экспрессии в исходной линии </a:t>
            </a:r>
            <a:r>
              <a:rPr lang="en-US" sz="1400" dirty="0"/>
              <a:t>HeLa</a:t>
            </a:r>
            <a:r>
              <a:rPr lang="ru-RU" sz="1400" dirty="0"/>
              <a:t>). </a:t>
            </a:r>
            <a:r>
              <a:rPr lang="ru-RU" sz="1400" b="1" dirty="0"/>
              <a:t>Б. </a:t>
            </a:r>
            <a:r>
              <a:rPr lang="ru-RU" sz="1400" dirty="0"/>
              <a:t>Количество копий гена </a:t>
            </a:r>
            <a:r>
              <a:rPr lang="en-US" sz="1400" i="1" dirty="0"/>
              <a:t>GJB2.</a:t>
            </a:r>
            <a:endParaRPr lang="en-US" sz="1400" dirty="0"/>
          </a:p>
          <a:p>
            <a:pPr>
              <a:lnSpc>
                <a:spcPts val="1400"/>
              </a:lnSpc>
            </a:pPr>
            <a:r>
              <a:rPr lang="ru-RU" sz="1400" i="1" dirty="0"/>
              <a:t>(клеточная линия </a:t>
            </a:r>
            <a:r>
              <a:rPr lang="en-US" sz="1400" i="1" dirty="0"/>
              <a:t>RT4</a:t>
            </a:r>
            <a:r>
              <a:rPr lang="ru-RU" sz="1400" i="1" dirty="0" smtClean="0"/>
              <a:t>, </a:t>
            </a:r>
            <a:r>
              <a:rPr lang="ru-RU" sz="1400" i="1" dirty="0"/>
              <a:t>экспрессирующая ген </a:t>
            </a:r>
            <a:r>
              <a:rPr lang="en-US" sz="1400" i="1" dirty="0"/>
              <a:t>GJB2</a:t>
            </a:r>
            <a:r>
              <a:rPr lang="ru-RU" sz="1400" i="1" dirty="0"/>
              <a:t>, взята в качестве контроля;</a:t>
            </a:r>
            <a:r>
              <a:rPr lang="ru-RU" sz="1400" b="1" i="1" dirty="0"/>
              <a:t> </a:t>
            </a:r>
            <a:r>
              <a:rPr lang="ru-RU" sz="1400" dirty="0"/>
              <a:t>референс </a:t>
            </a:r>
            <a:r>
              <a:rPr lang="en-US" sz="1400" dirty="0"/>
              <a:t> </a:t>
            </a:r>
            <a:r>
              <a:rPr lang="ru-RU" sz="1400" dirty="0"/>
              <a:t>– ген </a:t>
            </a:r>
            <a:r>
              <a:rPr lang="en-US" sz="1400" i="1" dirty="0"/>
              <a:t>RPP30</a:t>
            </a:r>
            <a:r>
              <a:rPr lang="ru-RU" sz="1400" i="1" dirty="0"/>
              <a:t>).</a:t>
            </a:r>
            <a:r>
              <a:rPr lang="en-US" sz="1400" i="1" dirty="0"/>
              <a:t> </a:t>
            </a:r>
            <a:endParaRPr lang="ru-RU" sz="1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A8523E-D75B-4E7D-BE25-33ADB2EE3C5C}"/>
              </a:ext>
            </a:extLst>
          </p:cNvPr>
          <p:cNvSpPr txBox="1"/>
          <p:nvPr/>
        </p:nvSpPr>
        <p:spPr>
          <a:xfrm>
            <a:off x="824390" y="617394"/>
            <a:ext cx="676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a typeface="Calibri" panose="020F0502020204030204" pitchFamily="34" charset="0"/>
              </a:rPr>
              <a:t>Характеристика используемых клеточных линий:</a:t>
            </a:r>
            <a:endParaRPr lang="en-US" sz="1600" dirty="0"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8F7DCF-37A6-4A5F-B336-46BD6B304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6" t="12330" r="7136" b="9499"/>
          <a:stretch/>
        </p:blipFill>
        <p:spPr>
          <a:xfrm>
            <a:off x="572601" y="2532017"/>
            <a:ext cx="3634353" cy="3183158"/>
          </a:xfrm>
          <a:prstGeom prst="rect">
            <a:avLst/>
          </a:prstGeom>
          <a:ln w="28575">
            <a:solidFill>
              <a:srgbClr val="C0D7E9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7DCAC86-C04F-47D3-8C3D-AC1ACCF8F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9" t="2712" r="556" b="5051"/>
          <a:stretch/>
        </p:blipFill>
        <p:spPr>
          <a:xfrm>
            <a:off x="4544749" y="2666611"/>
            <a:ext cx="3532952" cy="2188139"/>
          </a:xfrm>
          <a:prstGeom prst="rect">
            <a:avLst/>
          </a:prstGeom>
          <a:ln w="28575">
            <a:solidFill>
              <a:srgbClr val="C0D7E9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31FAAA4-5CA0-40F2-92EC-2E41ADABC9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0" t="2831" r="88903" b="85997"/>
          <a:stretch/>
        </p:blipFill>
        <p:spPr>
          <a:xfrm>
            <a:off x="8379284" y="2676275"/>
            <a:ext cx="228823" cy="25742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588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2">
            <a:extLst>
              <a:ext uri="{FF2B5EF4-FFF2-40B4-BE49-F238E27FC236}">
                <a16:creationId xmlns:a16="http://schemas.microsoft.com/office/drawing/2014/main" xmlns="" id="{8B691049-74D3-493C-88C2-FBED206E6811}"/>
              </a:ext>
            </a:extLst>
          </p:cNvPr>
          <p:cNvSpPr/>
          <p:nvPr/>
        </p:nvSpPr>
        <p:spPr>
          <a:xfrm>
            <a:off x="572945" y="610107"/>
            <a:ext cx="9843687" cy="1535478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BCA4C2-3A29-49C7-8EAF-76FF68BF0864}"/>
              </a:ext>
            </a:extLst>
          </p:cNvPr>
          <p:cNvSpPr txBox="1"/>
          <p:nvPr/>
        </p:nvSpPr>
        <p:spPr>
          <a:xfrm>
            <a:off x="689842" y="167236"/>
            <a:ext cx="1680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C82270-5E7E-4CA1-8B3E-B207C2851FEA}"/>
              </a:ext>
            </a:extLst>
          </p:cNvPr>
          <p:cNvSpPr txBox="1"/>
          <p:nvPr/>
        </p:nvSpPr>
        <p:spPr>
          <a:xfrm>
            <a:off x="689841" y="683646"/>
            <a:ext cx="984368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На основе </a:t>
            </a:r>
            <a:r>
              <a:rPr lang="ru-RU" sz="1400" dirty="0" err="1">
                <a:ea typeface="Calibri" panose="020F0502020204030204" pitchFamily="34" charset="0"/>
              </a:rPr>
              <a:t>нокаутной</a:t>
            </a:r>
            <a:r>
              <a:rPr lang="ru-RU" sz="1400" dirty="0">
                <a:ea typeface="Calibri" panose="020F0502020204030204" pitchFamily="34" charset="0"/>
              </a:rPr>
              <a:t> по гену </a:t>
            </a:r>
            <a:r>
              <a:rPr lang="ru-RU" sz="1400" i="1" dirty="0">
                <a:ea typeface="Calibri" panose="020F0502020204030204" pitchFamily="34" charset="0"/>
              </a:rPr>
              <a:t>GJB2</a:t>
            </a:r>
            <a:r>
              <a:rPr lang="ru-RU" sz="1400" dirty="0">
                <a:ea typeface="Calibri" panose="020F0502020204030204" pitchFamily="34" charset="0"/>
              </a:rPr>
              <a:t> линии </a:t>
            </a:r>
            <a:r>
              <a:rPr lang="ru-RU" sz="1400" dirty="0" err="1">
                <a:ea typeface="Calibri" panose="020F0502020204030204" pitchFamily="34" charset="0"/>
              </a:rPr>
              <a:t>HeLa</a:t>
            </a:r>
            <a:r>
              <a:rPr lang="ru-RU" sz="1400" dirty="0">
                <a:ea typeface="Calibri" panose="020F0502020204030204" pitchFamily="34" charset="0"/>
              </a:rPr>
              <a:t>, впервые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ru-RU" sz="1400" dirty="0"/>
              <a:t>с помощью системы для внесения в геном трансгенов </a:t>
            </a:r>
            <a:r>
              <a:rPr lang="en-US" sz="1400" dirty="0"/>
              <a:t>Sleeping Beauty</a:t>
            </a:r>
            <a:r>
              <a:rPr lang="ru-RU" sz="1400" dirty="0"/>
              <a:t>, </a:t>
            </a:r>
            <a:r>
              <a:rPr lang="ru-RU" sz="1400" dirty="0">
                <a:ea typeface="Calibri" panose="020F0502020204030204" pitchFamily="34" charset="0"/>
              </a:rPr>
              <a:t>создана панель трансгенных клеточных линий, стабильно экспрессирующих различные </a:t>
            </a:r>
            <a:r>
              <a:rPr lang="ru-RU" sz="1400" i="1" dirty="0">
                <a:ea typeface="Calibri" panose="020F0502020204030204" pitchFamily="34" charset="0"/>
              </a:rPr>
              <a:t>GJB2</a:t>
            </a:r>
            <a:r>
              <a:rPr lang="ru-RU" sz="1400" dirty="0">
                <a:ea typeface="Calibri" panose="020F0502020204030204" pitchFamily="34" charset="0"/>
              </a:rPr>
              <a:t>-варианты: </a:t>
            </a:r>
            <a:r>
              <a:rPr lang="en-US" sz="1400" dirty="0" err="1"/>
              <a:t>wt</a:t>
            </a:r>
            <a:r>
              <a:rPr lang="en-US" sz="1400" dirty="0"/>
              <a:t>, p.Trp172Cys,</a:t>
            </a:r>
            <a:r>
              <a:rPr lang="ru-RU" sz="1400" dirty="0"/>
              <a:t> </a:t>
            </a:r>
            <a:r>
              <a:rPr lang="fr-FR" sz="1400" dirty="0"/>
              <a:t>p.Trp172Arg</a:t>
            </a:r>
            <a:r>
              <a:rPr lang="ru-RU" sz="1400" dirty="0"/>
              <a:t>,</a:t>
            </a:r>
            <a:r>
              <a:rPr lang="en-US" sz="1400" dirty="0"/>
              <a:t> p.Arg75Gln, p.Gly12Valfs*2</a:t>
            </a:r>
            <a:r>
              <a:rPr lang="ru-RU" sz="1400" dirty="0"/>
              <a:t>,</a:t>
            </a:r>
            <a:r>
              <a:rPr lang="en-US" sz="1400" dirty="0"/>
              <a:t> p.Leu79Cysfs*3</a:t>
            </a:r>
            <a:r>
              <a:rPr lang="ru-RU" sz="1400" dirty="0"/>
              <a:t>, </a:t>
            </a:r>
            <a:r>
              <a:rPr lang="en-US" sz="1400" dirty="0"/>
              <a:t>p.[Val27Ile;Glu114Gly/p.[V27I;E114G]</a:t>
            </a:r>
            <a:r>
              <a:rPr lang="ru-RU" sz="1400" dirty="0"/>
              <a:t>.</a:t>
            </a:r>
            <a:endParaRPr lang="ru-RU" sz="1400" dirty="0"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Отработаны методы анализа внутриклеточной локализации мутантных форм белка с помощью </a:t>
            </a:r>
            <a:r>
              <a:rPr lang="ru-RU" sz="1400" dirty="0" err="1">
                <a:ea typeface="Calibri" panose="020F0502020204030204" pitchFamily="34" charset="0"/>
              </a:rPr>
              <a:t>иммуноцитохимического</a:t>
            </a:r>
            <a:r>
              <a:rPr lang="ru-RU" sz="1400" dirty="0">
                <a:ea typeface="Calibri" panose="020F0502020204030204" pitchFamily="34" charset="0"/>
              </a:rPr>
              <a:t> окрашивания антителами против Сх26 (</a:t>
            </a:r>
            <a:r>
              <a:rPr lang="ru-RU" sz="1400" b="1" dirty="0">
                <a:ea typeface="Calibri" panose="020F0502020204030204" pitchFamily="34" charset="0"/>
              </a:rPr>
              <a:t>рис. 4</a:t>
            </a:r>
            <a:r>
              <a:rPr lang="ru-RU" sz="1400" dirty="0">
                <a:ea typeface="Calibri" panose="020F0502020204030204" pitchFamily="34" charset="0"/>
              </a:rPr>
              <a:t>) и оценки проницаемости </a:t>
            </a:r>
            <a:r>
              <a:rPr lang="ru-RU" sz="1400" dirty="0" err="1">
                <a:ea typeface="Calibri" panose="020F0502020204030204" pitchFamily="34" charset="0"/>
              </a:rPr>
              <a:t>коннексиновых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</a:rPr>
              <a:t>гемиканалов</a:t>
            </a:r>
            <a:r>
              <a:rPr lang="ru-RU" sz="1400" dirty="0">
                <a:ea typeface="Calibri" panose="020F0502020204030204" pitchFamily="34" charset="0"/>
              </a:rPr>
              <a:t> посредством анализа загрузки красителя </a:t>
            </a:r>
            <a:r>
              <a:rPr lang="en-US" sz="1400" dirty="0">
                <a:ea typeface="Calibri" panose="020F0502020204030204" pitchFamily="34" charset="0"/>
              </a:rPr>
              <a:t>PI</a:t>
            </a:r>
            <a:r>
              <a:rPr lang="ru-RU" sz="1400" dirty="0">
                <a:ea typeface="Calibri" panose="020F0502020204030204" pitchFamily="34" charset="0"/>
              </a:rPr>
              <a:t> в условиях с наличием и отсутствием ионов Са</a:t>
            </a:r>
            <a:r>
              <a:rPr lang="ru-RU" sz="1400" baseline="30000" dirty="0">
                <a:ea typeface="Calibri" panose="020F0502020204030204" pitchFamily="34" charset="0"/>
              </a:rPr>
              <a:t>2+</a:t>
            </a:r>
            <a:r>
              <a:rPr lang="ru-RU" sz="1400" dirty="0">
                <a:ea typeface="Calibri" panose="020F0502020204030204" pitchFamily="34" charset="0"/>
              </a:rPr>
              <a:t> в среде(</a:t>
            </a:r>
            <a:r>
              <a:rPr lang="ru-RU" sz="1400" b="1" dirty="0">
                <a:ea typeface="Calibri" panose="020F0502020204030204" pitchFamily="34" charset="0"/>
              </a:rPr>
              <a:t>рис. 5</a:t>
            </a:r>
            <a:r>
              <a:rPr lang="ru-RU" sz="1400" dirty="0">
                <a:ea typeface="Calibri" panose="020F0502020204030204" pitchFamily="34" charset="0"/>
              </a:rPr>
              <a:t>).</a:t>
            </a:r>
            <a:endParaRPr lang="en-US" sz="1400" dirty="0"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7D0220-854E-40CB-8D3A-EB2F94177252}"/>
              </a:ext>
            </a:extLst>
          </p:cNvPr>
          <p:cNvSpPr txBox="1"/>
          <p:nvPr/>
        </p:nvSpPr>
        <p:spPr>
          <a:xfrm>
            <a:off x="3990353" y="5337063"/>
            <a:ext cx="33527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/>
              <a:t>Рис. 4.</a:t>
            </a:r>
            <a:r>
              <a:rPr lang="ru-RU" sz="1400" b="1" i="1" dirty="0"/>
              <a:t> </a:t>
            </a:r>
            <a:r>
              <a:rPr lang="ru-RU" sz="1400" dirty="0"/>
              <a:t>Визуализация внутриклеточной локализации белка Сх26</a:t>
            </a:r>
            <a:r>
              <a:rPr lang="ru-RU" sz="1400" dirty="0">
                <a:ea typeface="Calibri" panose="020F0502020204030204" pitchFamily="34" charset="0"/>
              </a:rPr>
              <a:t> в трансгенных клеточных </a:t>
            </a:r>
            <a:r>
              <a:rPr lang="en-US" sz="1400" dirty="0" smtClean="0">
                <a:ea typeface="Calibri" panose="020F0502020204030204" pitchFamily="34" charset="0"/>
              </a:rPr>
              <a:t>HeLa. </a:t>
            </a:r>
            <a:r>
              <a:rPr lang="en-US" sz="1400" dirty="0">
                <a:ea typeface="Calibri" panose="020F0502020204030204" pitchFamily="34" charset="0"/>
              </a:rPr>
              <a:t>Scale bar 20 </a:t>
            </a:r>
            <a:r>
              <a:rPr lang="el-GR" sz="1400" dirty="0" smtClean="0">
                <a:ea typeface="Calibri" panose="020F0502020204030204" pitchFamily="34" charset="0"/>
              </a:rPr>
              <a:t>μ</a:t>
            </a:r>
            <a:r>
              <a:rPr lang="en-US" sz="1400" dirty="0">
                <a:ea typeface="Calibri" panose="020F0502020204030204" pitchFamily="34" charset="0"/>
              </a:rPr>
              <a:t>m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0BF0BB-B760-4803-BAB3-6E2A696045DD}"/>
              </a:ext>
            </a:extLst>
          </p:cNvPr>
          <p:cNvSpPr txBox="1"/>
          <p:nvPr/>
        </p:nvSpPr>
        <p:spPr>
          <a:xfrm>
            <a:off x="7436632" y="5204811"/>
            <a:ext cx="4762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/>
              <a:t>Рис. 5. </a:t>
            </a:r>
            <a:r>
              <a:rPr lang="ru-RU" sz="1400" dirty="0"/>
              <a:t>Оценка проницаемости Сх26-гемиканалов, образованных различными формами  белка </a:t>
            </a:r>
            <a:r>
              <a:rPr lang="ru-RU" sz="1400" dirty="0" smtClean="0"/>
              <a:t>Сх26. </a:t>
            </a:r>
            <a:r>
              <a:rPr lang="ru-RU" sz="1400" b="1" dirty="0" smtClean="0"/>
              <a:t>А</a:t>
            </a:r>
            <a:r>
              <a:rPr lang="ru-RU" sz="1400" b="1" dirty="0"/>
              <a:t>. </a:t>
            </a:r>
            <a:r>
              <a:rPr lang="ru-RU" sz="1400" dirty="0" smtClean="0"/>
              <a:t>П</a:t>
            </a:r>
            <a:r>
              <a:rPr lang="ru-RU" sz="1400" dirty="0"/>
              <a:t>о</a:t>
            </a:r>
            <a:r>
              <a:rPr lang="ru-RU" sz="1400" dirty="0" smtClean="0"/>
              <a:t>дсчет доли </a:t>
            </a:r>
            <a:r>
              <a:rPr lang="en-US" sz="1400" dirty="0"/>
              <a:t>PI</a:t>
            </a:r>
            <a:r>
              <a:rPr lang="en-US" sz="1400" dirty="0" smtClean="0"/>
              <a:t>+</a:t>
            </a:r>
            <a:r>
              <a:rPr lang="ru-RU" sz="1400" dirty="0" smtClean="0"/>
              <a:t>-клеток на изображениях, полученных методом флуоресцентной микроскопии. </a:t>
            </a:r>
            <a:r>
              <a:rPr lang="ru-RU" sz="1400" b="1" dirty="0"/>
              <a:t>Б. </a:t>
            </a:r>
            <a:r>
              <a:rPr lang="ru-RU" sz="1400" dirty="0" smtClean="0"/>
              <a:t>Оценка доли </a:t>
            </a:r>
            <a:r>
              <a:rPr lang="en-US" sz="1400" dirty="0"/>
              <a:t>PI+</a:t>
            </a:r>
            <a:r>
              <a:rPr lang="ru-RU" sz="1400" dirty="0"/>
              <a:t>-клеток </a:t>
            </a:r>
            <a:r>
              <a:rPr lang="ru-RU" sz="1400" dirty="0" smtClean="0"/>
              <a:t> методом проточной </a:t>
            </a:r>
            <a:r>
              <a:rPr lang="ru-RU" sz="1400" dirty="0" err="1" smtClean="0"/>
              <a:t>цитометрии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ts val="1400"/>
              </a:lnSpc>
            </a:pPr>
            <a:r>
              <a:rPr lang="ru-RU" sz="1400" dirty="0"/>
              <a:t>* – статистически значимые различия (</a:t>
            </a:r>
            <a:r>
              <a:rPr lang="en-US" sz="1400" dirty="0"/>
              <a:t>p&lt;0.05).</a:t>
            </a:r>
            <a:endParaRPr lang="ru-RU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2FBBF9F-9091-4A4A-AC81-C4D2D4443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32" y="2356843"/>
            <a:ext cx="4592154" cy="2735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5D2B80-9EA9-484D-96F2-20D50C46D0FB}"/>
              </a:ext>
            </a:extLst>
          </p:cNvPr>
          <p:cNvSpPr txBox="1"/>
          <p:nvPr/>
        </p:nvSpPr>
        <p:spPr>
          <a:xfrm>
            <a:off x="572945" y="2295197"/>
            <a:ext cx="768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DAPI</a:t>
            </a:r>
            <a:endParaRPr lang="ru-RU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03A205-41C1-4494-98BC-277EAFE5670E}"/>
              </a:ext>
            </a:extLst>
          </p:cNvPr>
          <p:cNvSpPr txBox="1"/>
          <p:nvPr/>
        </p:nvSpPr>
        <p:spPr>
          <a:xfrm>
            <a:off x="1462815" y="2293174"/>
            <a:ext cx="622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GFP</a:t>
            </a:r>
            <a:endParaRPr lang="ru-RU" sz="1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F32642-A71E-42EE-BB10-80D7D760DF78}"/>
              </a:ext>
            </a:extLst>
          </p:cNvPr>
          <p:cNvSpPr txBox="1"/>
          <p:nvPr/>
        </p:nvSpPr>
        <p:spPr>
          <a:xfrm>
            <a:off x="2200105" y="2293173"/>
            <a:ext cx="74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Cx26</a:t>
            </a:r>
            <a:endParaRPr lang="ru-RU" sz="1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D66ED3-8C01-4CD2-BC25-503D09E68730}"/>
              </a:ext>
            </a:extLst>
          </p:cNvPr>
          <p:cNvSpPr txBox="1"/>
          <p:nvPr/>
        </p:nvSpPr>
        <p:spPr>
          <a:xfrm>
            <a:off x="2835298" y="2299693"/>
            <a:ext cx="1052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overlay</a:t>
            </a:r>
            <a:endParaRPr lang="ru-RU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4D699E-F056-447C-B39E-F2082A783AE5}"/>
              </a:ext>
            </a:extLst>
          </p:cNvPr>
          <p:cNvSpPr txBox="1"/>
          <p:nvPr/>
        </p:nvSpPr>
        <p:spPr>
          <a:xfrm>
            <a:off x="4219559" y="3215773"/>
            <a:ext cx="768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DAPI</a:t>
            </a:r>
            <a:endParaRPr lang="ru-RU" sz="1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E91E8-2F83-42FF-8A95-081815110011}"/>
              </a:ext>
            </a:extLst>
          </p:cNvPr>
          <p:cNvSpPr txBox="1"/>
          <p:nvPr/>
        </p:nvSpPr>
        <p:spPr>
          <a:xfrm>
            <a:off x="5055970" y="3216858"/>
            <a:ext cx="622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GFP</a:t>
            </a:r>
            <a:endParaRPr lang="ru-RU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3749A3-EF43-4596-802E-280B055CAAD6}"/>
              </a:ext>
            </a:extLst>
          </p:cNvPr>
          <p:cNvSpPr txBox="1"/>
          <p:nvPr/>
        </p:nvSpPr>
        <p:spPr>
          <a:xfrm>
            <a:off x="5801168" y="3215772"/>
            <a:ext cx="74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Cx26</a:t>
            </a:r>
            <a:endParaRPr lang="ru-RU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7DF2C8-7817-4534-96CC-6146931DAAFE}"/>
              </a:ext>
            </a:extLst>
          </p:cNvPr>
          <p:cNvSpPr txBox="1"/>
          <p:nvPr/>
        </p:nvSpPr>
        <p:spPr>
          <a:xfrm>
            <a:off x="6460409" y="3212094"/>
            <a:ext cx="1052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overlay</a:t>
            </a:r>
            <a:endParaRPr lang="ru-RU" sz="1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95" t="5038" r="1996"/>
          <a:stretch/>
        </p:blipFill>
        <p:spPr>
          <a:xfrm>
            <a:off x="3814507" y="3416937"/>
            <a:ext cx="3604681" cy="16891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1831" t="3737" r="1719" b="19020"/>
          <a:stretch/>
        </p:blipFill>
        <p:spPr>
          <a:xfrm>
            <a:off x="159150" y="2539394"/>
            <a:ext cx="3643329" cy="41067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31FAAA4-5CA0-40F2-92EC-2E41ADABC9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0" t="2831" r="88903" b="85997"/>
          <a:stretch/>
        </p:blipFill>
        <p:spPr>
          <a:xfrm>
            <a:off x="9588866" y="4872672"/>
            <a:ext cx="228823" cy="257425"/>
          </a:xfrm>
          <a:prstGeom prst="rect">
            <a:avLst/>
          </a:prstGeom>
          <a:ln w="28575"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7DCAC86-C04F-47D3-8C3D-AC1ACCF8F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6" t="4134" r="91008" b="86029"/>
          <a:stretch/>
        </p:blipFill>
        <p:spPr>
          <a:xfrm>
            <a:off x="7500666" y="4853620"/>
            <a:ext cx="219075" cy="233362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7477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xmlns="" id="{2C74BEF4-7D80-4FAA-B2CA-0325C2D5EFC9}"/>
              </a:ext>
            </a:extLst>
          </p:cNvPr>
          <p:cNvSpPr/>
          <p:nvPr/>
        </p:nvSpPr>
        <p:spPr>
          <a:xfrm>
            <a:off x="6479931" y="827999"/>
            <a:ext cx="5380891" cy="3937431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4F9F57-3738-4078-BFD3-F07307CAD183}"/>
              </a:ext>
            </a:extLst>
          </p:cNvPr>
          <p:cNvSpPr txBox="1"/>
          <p:nvPr/>
        </p:nvSpPr>
        <p:spPr>
          <a:xfrm>
            <a:off x="7977856" y="252000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Перспективы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5E73C6-2CC1-4325-B56B-4A78FC4C9397}"/>
              </a:ext>
            </a:extLst>
          </p:cNvPr>
          <p:cNvSpPr txBox="1"/>
          <p:nvPr/>
        </p:nvSpPr>
        <p:spPr>
          <a:xfrm>
            <a:off x="6699184" y="1080000"/>
            <a:ext cx="488028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Для характеристики панели трансгенных клеточных линий разработаны и реализованы основные методические подходы.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В дальнейшем планируется: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отработка методов анализа </a:t>
            </a:r>
            <a:r>
              <a:rPr lang="ru-RU" sz="1400" dirty="0" err="1">
                <a:effectLst/>
                <a:ea typeface="Times New Roman" panose="02020603050405020304" pitchFamily="18" charset="0"/>
              </a:rPr>
              <a:t>олигомеризации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молекул белка Сх26</a:t>
            </a:r>
            <a:r>
              <a:rPr lang="ru-RU" sz="1400" dirty="0">
                <a:ea typeface="Times New Roman" panose="02020603050405020304" pitchFamily="18" charset="0"/>
              </a:rPr>
              <a:t>;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 panose="02020603050405020304" pitchFamily="18" charset="0"/>
              </a:rPr>
              <a:t>Расширение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панели </a:t>
            </a:r>
            <a:r>
              <a:rPr lang="ru-RU" sz="1400" dirty="0">
                <a:ea typeface="Times New Roman" panose="02020603050405020304" pitchFamily="18" charset="0"/>
              </a:rPr>
              <a:t>путем создания дополнительных линий, экспрессирующих Сх26-варианты: 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360362">
              <a:spcAft>
                <a:spcPts val="600"/>
              </a:spcAft>
            </a:pPr>
            <a:r>
              <a:rPr lang="ru-RU" sz="1400" dirty="0">
                <a:ea typeface="Times New Roman" panose="02020603050405020304" pitchFamily="18" charset="0"/>
              </a:rPr>
              <a:t>- варианты, очевидно нарушающие транспорт </a:t>
            </a:r>
            <a:r>
              <a:rPr lang="ru-RU" sz="1400" dirty="0" err="1">
                <a:ea typeface="Times New Roman" panose="02020603050405020304" pitchFamily="18" charset="0"/>
              </a:rPr>
              <a:t>коннексонов</a:t>
            </a:r>
            <a:r>
              <a:rPr lang="ru-RU" sz="1400" dirty="0">
                <a:ea typeface="Times New Roman" panose="02020603050405020304" pitchFamily="18" charset="0"/>
              </a:rPr>
              <a:t> к плазматической мембране с накоплением мутантного Сх26 в цитоплазме (</a:t>
            </a:r>
            <a:r>
              <a:rPr lang="en-US" sz="1400" dirty="0">
                <a:ea typeface="Times New Roman" panose="02020603050405020304" pitchFamily="18" charset="0"/>
              </a:rPr>
              <a:t>p.Ser199Phe,</a:t>
            </a:r>
            <a:r>
              <a:rPr lang="ru-RU" sz="1400" dirty="0">
                <a:ea typeface="Times New Roman" panose="02020603050405020304" pitchFamily="18" charset="0"/>
              </a:rPr>
              <a:t> </a:t>
            </a:r>
            <a:r>
              <a:rPr lang="en-US" sz="1400" dirty="0">
                <a:ea typeface="Times New Roman" panose="02020603050405020304" pitchFamily="18" charset="0"/>
              </a:rPr>
              <a:t>p.Arg184Pro)</a:t>
            </a:r>
            <a:r>
              <a:rPr lang="ru-RU" sz="1400" dirty="0">
                <a:ea typeface="Times New Roman" panose="02020603050405020304" pitchFamily="18" charset="0"/>
              </a:rPr>
              <a:t>;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360363"/>
            <a:r>
              <a:rPr lang="ru-RU" sz="1400" dirty="0">
                <a:ea typeface="Times New Roman" panose="02020603050405020304" pitchFamily="18" charset="0"/>
              </a:rPr>
              <a:t>- варианты,  приводящие к образованию «подтекающих каналов» ("</a:t>
            </a:r>
            <a:r>
              <a:rPr lang="ru-RU" sz="1400" dirty="0" err="1">
                <a:ea typeface="Times New Roman" panose="02020603050405020304" pitchFamily="18" charset="0"/>
              </a:rPr>
              <a:t>leaky</a:t>
            </a:r>
            <a:r>
              <a:rPr lang="ru-RU" sz="1400" dirty="0"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ea typeface="Times New Roman" panose="02020603050405020304" pitchFamily="18" charset="0"/>
              </a:rPr>
              <a:t>hemichannels</a:t>
            </a:r>
            <a:r>
              <a:rPr lang="ru-RU" sz="1400" dirty="0">
                <a:ea typeface="Times New Roman" panose="02020603050405020304" pitchFamily="18" charset="0"/>
              </a:rPr>
              <a:t>") с утерей чувствительности к регуляции ионами Са</a:t>
            </a:r>
            <a:r>
              <a:rPr lang="ru-RU" sz="1400" baseline="30000" dirty="0">
                <a:ea typeface="Times New Roman" panose="02020603050405020304" pitchFamily="18" charset="0"/>
              </a:rPr>
              <a:t>2+ </a:t>
            </a:r>
            <a:r>
              <a:rPr lang="ru-RU" sz="1400" dirty="0">
                <a:ea typeface="Times New Roman" panose="02020603050405020304" pitchFamily="18" charset="0"/>
              </a:rPr>
              <a:t>(</a:t>
            </a:r>
            <a:r>
              <a:rPr lang="en-US" sz="1400" dirty="0">
                <a:ea typeface="Times New Roman" panose="02020603050405020304" pitchFamily="18" charset="0"/>
              </a:rPr>
              <a:t>p.Gly12Arg)</a:t>
            </a:r>
            <a:r>
              <a:rPr lang="ru-RU" sz="1400" dirty="0">
                <a:ea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461473-BB27-43C4-903B-9289C2D7B9A3}"/>
              </a:ext>
            </a:extLst>
          </p:cNvPr>
          <p:cNvSpPr txBox="1"/>
          <p:nvPr/>
        </p:nvSpPr>
        <p:spPr>
          <a:xfrm>
            <a:off x="7041809" y="5440505"/>
            <a:ext cx="50420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</a:rPr>
              <a:t>Работа выполнена в рамках бюджетного проекта Института цитологии и генетики СО РАН № FWNR-2022-0021 и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при финансовой поддержке Министерства науки и высшего образования Российской Федерации в рамках проекта государственного задания № FSUS-2024-0018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: скругленные углы 12">
            <a:extLst>
              <a:ext uri="{FF2B5EF4-FFF2-40B4-BE49-F238E27FC236}">
                <a16:creationId xmlns:a16="http://schemas.microsoft.com/office/drawing/2014/main" xmlns="" id="{2E827604-B785-4FA6-A0A1-84D6AA0AD55A}"/>
              </a:ext>
            </a:extLst>
          </p:cNvPr>
          <p:cNvSpPr/>
          <p:nvPr/>
        </p:nvSpPr>
        <p:spPr>
          <a:xfrm>
            <a:off x="502720" y="828000"/>
            <a:ext cx="5783780" cy="3937431"/>
          </a:xfrm>
          <a:prstGeom prst="roundRect">
            <a:avLst/>
          </a:prstGeom>
          <a:gradFill flip="none" rotWithShape="1">
            <a:gsLst>
              <a:gs pos="0">
                <a:srgbClr val="98B7CC">
                  <a:tint val="66000"/>
                  <a:satMod val="160000"/>
                </a:srgbClr>
              </a:gs>
              <a:gs pos="50000">
                <a:srgbClr val="98B7CC">
                  <a:tint val="44500"/>
                  <a:satMod val="160000"/>
                </a:srgbClr>
              </a:gs>
              <a:gs pos="100000">
                <a:srgbClr val="98B7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7BD567-014F-48C1-8599-89F6413078E5}"/>
              </a:ext>
            </a:extLst>
          </p:cNvPr>
          <p:cNvSpPr txBox="1"/>
          <p:nvPr/>
        </p:nvSpPr>
        <p:spPr>
          <a:xfrm>
            <a:off x="897418" y="1080000"/>
            <a:ext cx="50549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Times New Roman" panose="02020603050405020304" pitchFamily="18" charset="0"/>
              </a:rPr>
              <a:t>Особенности «жизненного цикла» трансмембранного белка Сх26, кодируемого геном  </a:t>
            </a:r>
            <a:r>
              <a:rPr lang="ru-RU" sz="1400" i="1" dirty="0">
                <a:ea typeface="Times New Roman" panose="02020603050405020304" pitchFamily="18" charset="0"/>
              </a:rPr>
              <a:t>GJB2,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определяют подходы к изучению функциональных эффектов мутантных </a:t>
            </a:r>
            <a:r>
              <a:rPr lang="ru-RU" sz="1400" i="1" dirty="0">
                <a:effectLst/>
                <a:ea typeface="Times New Roman" panose="02020603050405020304" pitchFamily="18" charset="0"/>
              </a:rPr>
              <a:t>GJB2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-вариантов: необходим комплекс экспериментальных методов для оценки экспрессии, анализа внутриклеточной локализации и способности мутантного белка Сх26 формировать функциональные </a:t>
            </a:r>
            <a:r>
              <a:rPr lang="ru-RU" sz="1400" dirty="0" err="1">
                <a:effectLst/>
                <a:ea typeface="Times New Roman" panose="02020603050405020304" pitchFamily="18" charset="0"/>
              </a:rPr>
              <a:t>гемиканалы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/щелевые каналы.</a:t>
            </a:r>
          </a:p>
          <a:p>
            <a:endParaRPr lang="ru-RU" sz="1400" dirty="0"/>
          </a:p>
          <a:p>
            <a:r>
              <a:rPr lang="ru-RU" sz="1400" dirty="0"/>
              <a:t>В отличие от других исследований, в которых используется </a:t>
            </a:r>
            <a:r>
              <a:rPr lang="ru-RU" sz="1400" dirty="0" err="1"/>
              <a:t>трансфекция</a:t>
            </a:r>
            <a:r>
              <a:rPr lang="ru-RU" sz="1400" dirty="0"/>
              <a:t> (для временной экспрессии) мутантных </a:t>
            </a:r>
            <a:r>
              <a:rPr lang="ru-RU" sz="1400" i="1" dirty="0"/>
              <a:t>GJB2-</a:t>
            </a:r>
            <a:r>
              <a:rPr lang="ru-RU" sz="1400" dirty="0"/>
              <a:t>вариантов, мы впервые, на основе </a:t>
            </a:r>
            <a:r>
              <a:rPr lang="ru-RU" sz="1400" dirty="0" err="1"/>
              <a:t>нокаутной</a:t>
            </a:r>
            <a:r>
              <a:rPr lang="ru-RU" sz="1400" dirty="0"/>
              <a:t> по гену </a:t>
            </a:r>
            <a:r>
              <a:rPr lang="ru-RU" sz="1400" i="1" dirty="0"/>
              <a:t>GJB2 </a:t>
            </a:r>
            <a:r>
              <a:rPr lang="ru-RU" sz="1400" dirty="0"/>
              <a:t>линии</a:t>
            </a:r>
            <a:r>
              <a:rPr lang="ru-RU" sz="1400" i="1" dirty="0"/>
              <a:t> </a:t>
            </a:r>
            <a:r>
              <a:rPr lang="ru-RU" sz="1400" dirty="0" err="1"/>
              <a:t>HeLa</a:t>
            </a:r>
            <a:r>
              <a:rPr lang="ru-RU" sz="1400" dirty="0"/>
              <a:t>, создали панель </a:t>
            </a:r>
            <a:r>
              <a:rPr lang="ru-RU" sz="1400" dirty="0" err="1"/>
              <a:t>трансгенных</a:t>
            </a:r>
            <a:r>
              <a:rPr lang="ru-RU" sz="1400" dirty="0"/>
              <a:t> клеточных линий, стабильно </a:t>
            </a:r>
            <a:r>
              <a:rPr lang="ru-RU" sz="1400" dirty="0" err="1"/>
              <a:t>экспрессирующих</a:t>
            </a:r>
            <a:r>
              <a:rPr lang="ru-RU" sz="1400" dirty="0"/>
              <a:t> различные мутантные </a:t>
            </a:r>
            <a:r>
              <a:rPr lang="ru-RU" sz="1400" i="1" dirty="0"/>
              <a:t>GJB2-</a:t>
            </a:r>
            <a:r>
              <a:rPr lang="ru-RU" sz="1400" dirty="0"/>
              <a:t>варианты, что позволяет проводить сравнительный анализ функциональных эффектов мутантных вариантов гена</a:t>
            </a:r>
            <a:r>
              <a:rPr lang="ru-RU" sz="1400" i="1" dirty="0">
                <a:ea typeface="Times New Roman" panose="02020603050405020304" pitchFamily="18" charset="0"/>
              </a:rPr>
              <a:t> GJB2</a:t>
            </a:r>
            <a:r>
              <a:rPr lang="ru-RU" sz="1400" dirty="0"/>
              <a:t> в унифицированных экспериментальных условиях.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4F9F57-3738-4078-BFD3-F07307CAD183}"/>
              </a:ext>
            </a:extLst>
          </p:cNvPr>
          <p:cNvSpPr txBox="1"/>
          <p:nvPr/>
        </p:nvSpPr>
        <p:spPr>
          <a:xfrm>
            <a:off x="2365733" y="252000"/>
            <a:ext cx="134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Выводы</a:t>
            </a:r>
          </a:p>
        </p:txBody>
      </p:sp>
      <p:pic>
        <p:nvPicPr>
          <p:cNvPr id="12" name="Picture 8" descr="ÐÐ°ÑÑÐ¸Ð½ÐºÐ¸ Ð¿Ð¾ Ð·Ð°Ð¿ÑÐ¾ÑÑ Ð½Ð³Ñ Ð»Ð¾Ð³Ð¾ÑÐ¸Ð¿">
            <a:extLst>
              <a:ext uri="{FF2B5EF4-FFF2-40B4-BE49-F238E27FC236}">
                <a16:creationId xmlns:a16="http://schemas.microsoft.com/office/drawing/2014/main" xmlns="" id="{6F0E533B-5033-4073-AF4D-FE092BD6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104" y="5798546"/>
            <a:ext cx="1212729" cy="4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720" y="555541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Авторы выражают благодарность Т.В. </a:t>
            </a:r>
            <a:r>
              <a:rPr lang="ru-RU" sz="1400" b="1" i="1" dirty="0" err="1"/>
              <a:t>Карамышевой</a:t>
            </a:r>
            <a:r>
              <a:rPr lang="ru-RU" sz="1400" b="1" i="1" dirty="0"/>
              <a:t> за основной вклад в выполнение молекулярно-цитогенетических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40397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1070</Words>
  <Application>Microsoft Office PowerPoint</Application>
  <PresentationFormat>Широкоэкранный</PresentationFormat>
  <Paragraphs>68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Создание и характеристика унифицированной модельной системы in vitro для сравнительного анализа вариантов гена GJB2, ассоциированных с потерей слуха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характеристика унифицированной модельной системы in vitro для сравнительного анализа вариантов гена GJB2, ассоциированных с потерей слуха</dc:title>
  <dc:creator>Екатерина Маслова</dc:creator>
  <cp:lastModifiedBy>Посух Ольга Леонидовна</cp:lastModifiedBy>
  <cp:revision>96</cp:revision>
  <dcterms:created xsi:type="dcterms:W3CDTF">2025-04-20T14:00:46Z</dcterms:created>
  <dcterms:modified xsi:type="dcterms:W3CDTF">2025-04-25T08:29:41Z</dcterms:modified>
</cp:coreProperties>
</file>